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64_E6995C0C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7"/>
  </p:notesMasterIdLst>
  <p:sldIdLst>
    <p:sldId id="300" r:id="rId2"/>
    <p:sldId id="258" r:id="rId3"/>
    <p:sldId id="341" r:id="rId4"/>
    <p:sldId id="342" r:id="rId5"/>
    <p:sldId id="333" r:id="rId6"/>
    <p:sldId id="344" r:id="rId7"/>
    <p:sldId id="343" r:id="rId8"/>
    <p:sldId id="345" r:id="rId9"/>
    <p:sldId id="346" r:id="rId10"/>
    <p:sldId id="349" r:id="rId11"/>
    <p:sldId id="350" r:id="rId12"/>
    <p:sldId id="351" r:id="rId13"/>
    <p:sldId id="355" r:id="rId14"/>
    <p:sldId id="352" r:id="rId15"/>
    <p:sldId id="347" r:id="rId16"/>
    <p:sldId id="361" r:id="rId17"/>
    <p:sldId id="360" r:id="rId18"/>
    <p:sldId id="354" r:id="rId19"/>
    <p:sldId id="348" r:id="rId20"/>
    <p:sldId id="356" r:id="rId21"/>
    <p:sldId id="357" r:id="rId22"/>
    <p:sldId id="358" r:id="rId23"/>
    <p:sldId id="359" r:id="rId24"/>
    <p:sldId id="353" r:id="rId25"/>
    <p:sldId id="286" r:id="rId26"/>
  </p:sldIdLst>
  <p:sldSz cx="17345025" cy="9756775"/>
  <p:notesSz cx="6858000" cy="9144000"/>
  <p:custDataLst>
    <p:tags r:id="rId28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08177"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816356"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224533"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632712"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040890" algn="l" defTabSz="816356" rtl="0" eaLnBrk="1" latinLnBrk="0" hangingPunct="1">
      <a:defRPr sz="21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449068" algn="l" defTabSz="816356" rtl="0" eaLnBrk="1" latinLnBrk="0" hangingPunct="1">
      <a:defRPr sz="21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2857246" algn="l" defTabSz="816356" rtl="0" eaLnBrk="1" latinLnBrk="0" hangingPunct="1">
      <a:defRPr sz="21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265424" algn="l" defTabSz="816356" rtl="0" eaLnBrk="1" latinLnBrk="0" hangingPunct="1">
      <a:defRPr sz="21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5C007A23-B046-4FD3-A64E-E78A3B61990B}">
          <p14:sldIdLst>
            <p14:sldId id="300"/>
            <p14:sldId id="258"/>
            <p14:sldId id="341"/>
            <p14:sldId id="342"/>
            <p14:sldId id="333"/>
            <p14:sldId id="344"/>
            <p14:sldId id="343"/>
            <p14:sldId id="345"/>
            <p14:sldId id="346"/>
            <p14:sldId id="349"/>
            <p14:sldId id="350"/>
            <p14:sldId id="351"/>
            <p14:sldId id="355"/>
            <p14:sldId id="352"/>
            <p14:sldId id="347"/>
            <p14:sldId id="361"/>
            <p14:sldId id="360"/>
            <p14:sldId id="354"/>
            <p14:sldId id="348"/>
            <p14:sldId id="356"/>
            <p14:sldId id="357"/>
            <p14:sldId id="358"/>
            <p14:sldId id="359"/>
            <p14:sldId id="353"/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073" userDrawn="1">
          <p15:clr>
            <a:srgbClr val="A4A3A4"/>
          </p15:clr>
        </p15:guide>
        <p15:guide id="2" pos="546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321F45C-EDBD-887E-1C73-7BC604EB0123}" name="Kellie Keeling" initials="" userId="S::Kellie.Keeling@du.edu::19071d84-2c7e-46a5-a0ab-66b2bb23ab7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A30"/>
    <a:srgbClr val="96232F"/>
    <a:srgbClr val="881423"/>
    <a:srgbClr val="788E43"/>
    <a:srgbClr val="CA74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09F30F-410A-DE41-9AD7-7DE4A4936272}" v="476" dt="2023-11-20T12:44:43.171"/>
    <p1510:client id="{38897741-D695-B090-BE41-AD5D3775071E}" v="2504" vWet="2510" dt="2023-11-19T20:52:00.771"/>
    <p1510:client id="{3DA7B203-655F-25BD-31A2-B0427A69F1C6}" v="25" dt="2023-11-20T13:06:33.2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/>
    <p:restoredTop sz="94648"/>
  </p:normalViewPr>
  <p:slideViewPr>
    <p:cSldViewPr snapToGrid="0">
      <p:cViewPr varScale="1">
        <p:scale>
          <a:sx n="79" d="100"/>
          <a:sy n="79" d="100"/>
        </p:scale>
        <p:origin x="336" y="200"/>
      </p:cViewPr>
      <p:guideLst>
        <p:guide orient="horz" pos="3073"/>
        <p:guide pos="54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omments/modernComment_164_E6995C0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D5D4D43-0C1B-D64D-9123-7161BECC801C}" authorId="{9321F45C-EDBD-887E-1C73-7BC604EB0123}" created="2023-11-20T04:49:45.16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868810252" sldId="356"/>
      <ac:spMk id="2" creationId="{E02CD629-BAF2-0000-53F2-6651A2AD164B}"/>
      <ac:txMk cp="39" len="5">
        <ac:context len="45" hash="1660592454"/>
      </ac:txMk>
    </ac:txMkLst>
    <p188:pos x="15237950" y="799167"/>
    <p188:txBody>
      <a:bodyPr/>
      <a:lstStyle/>
      <a:p>
        <a:r>
          <a:rPr lang="en-US"/>
          <a:t>Scott - update to be 5 point scale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pitchFamily="-6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pitchFamily="-6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pitchFamily="-6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pitchFamily="-65" charset="-128"/>
              </a:defRPr>
            </a:lvl1pPr>
          </a:lstStyle>
          <a:p>
            <a:pPr>
              <a:defRPr/>
            </a:pPr>
            <a:fld id="{52CCC233-20B7-47B4-ACBA-3BF6F93389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619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charset="0"/>
        <a:ea typeface="ＭＳ Ｐゴシック" pitchFamily="1" charset="-128"/>
        <a:cs typeface="ＭＳ Ｐゴシック" pitchFamily="100" charset="-128"/>
      </a:defRPr>
    </a:lvl1pPr>
    <a:lvl2pPr marL="408177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816356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224533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632712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040890" algn="l" defTabSz="81635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49068" algn="l" defTabSz="81635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857246" algn="l" defTabSz="81635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265424" algn="l" defTabSz="81635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DSI ABSTRACT -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CCC233-20B7-47B4-ACBA-3BF6F933891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38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ffectLst/>
                <a:latin typeface="Times" pitchFamily="2" charset="0"/>
              </a:rPr>
              <a:t>(</a:t>
            </a:r>
            <a:endParaRPr lang="en-US">
              <a:effectLst/>
              <a:latin typeface="Helvetica" pitchFamily="2" charset="0"/>
            </a:endParaRPr>
          </a:p>
          <a:p>
            <a:endParaRPr lang="en-US">
              <a:effectLst/>
              <a:latin typeface="Helvetica" pitchFamily="2" charset="0"/>
            </a:endParaRPr>
          </a:p>
          <a:p>
            <a:endParaRPr lang="en-US">
              <a:effectLst/>
              <a:latin typeface="Helvetica" pitchFamily="2" charset="0"/>
            </a:endParaRPr>
          </a:p>
          <a:p>
            <a:endParaRPr lang="en-US">
              <a:effectLst/>
              <a:latin typeface="Times" pitchFamily="2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CCC233-20B7-47B4-ACBA-3BF6F9338919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599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alibri" panose="020F0502020204030204" pitchFamily="34" charset="0"/>
                <a:cs typeface="Calibri" panose="020F0502020204030204" pitchFamily="34" charset="0"/>
              </a:rPr>
              <a:t>2023: </a:t>
            </a:r>
            <a:r>
              <a: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Business Analyst, Financial Analyst, Operations Analyst, Business Analyst, Tech Risk Consultant, Data and Analytics Associate, Business Analytics Consultant.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100">
                <a:latin typeface="Calibri" panose="020F0502020204030204" pitchFamily="34" charset="0"/>
                <a:cs typeface="Calibri" panose="020F0502020204030204" pitchFamily="34" charset="0"/>
              </a:rPr>
              <a:t>2022: </a:t>
            </a: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Business Analyst, Data analyst, digital analytics specialist, Associate IT Project Manager, Technology Architect, Clinical Data Analyst, SQL Agent, </a:t>
            </a:r>
          </a:p>
          <a:p>
            <a:r>
              <a:rPr lang="en-US" sz="1100">
                <a:latin typeface="Calibri" panose="020F0502020204030204" pitchFamily="34" charset="0"/>
                <a:cs typeface="Calibri" panose="020F0502020204030204" pitchFamily="34" charset="0"/>
              </a:rPr>
              <a:t>2021: </a:t>
            </a: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Analyst, Consulting Analyst, Technology Consultant, Project Manager, Data Analyst, Business Intelligence Developer, Associate Analytics Analyst</a:t>
            </a:r>
          </a:p>
          <a:p>
            <a:r>
              <a:rPr lang="en-US" sz="1100">
                <a:latin typeface="Calibri" panose="020F0502020204030204" pitchFamily="34" charset="0"/>
                <a:cs typeface="Calibri" panose="020F0502020204030204" pitchFamily="34" charset="0"/>
              </a:rPr>
              <a:t>2020: </a:t>
            </a: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Business Analyst, Solutions Engineer, Data Science Analyst, Junior Data Analyst, Data &amp; Analytics Associate, Tech Consultant, Programmer, Associate Database Consultant</a:t>
            </a:r>
          </a:p>
          <a:p>
            <a:r>
              <a:rPr lang="en-US" sz="1100">
                <a:latin typeface="Calibri" panose="020F0502020204030204" pitchFamily="34" charset="0"/>
                <a:cs typeface="Calibri" panose="020F0502020204030204" pitchFamily="34" charset="0"/>
              </a:rPr>
              <a:t>2019: </a:t>
            </a: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Business process analyst, Analytics Associate consultant, Junior analyst, Data &amp; analytics associate, Business analyst, Consultant, Sales operations analyst</a:t>
            </a:r>
          </a:p>
          <a:p>
            <a:r>
              <a:rPr lang="en-US" sz="1100">
                <a:latin typeface="Calibri" panose="020F0502020204030204" pitchFamily="34" charset="0"/>
                <a:cs typeface="Calibri" panose="020F0502020204030204" pitchFamily="34" charset="0"/>
              </a:rPr>
              <a:t>2018: </a:t>
            </a:r>
            <a:r>
              <a:rPr lang="en-US" sz="1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Business Analyst, Consultant, Digital Analyst, Tax Associate, Marketing Analysis, Operations Support Analyst, Jr. Analyst, Business Intelligence Developer</a:t>
            </a:r>
            <a:endParaRPr lang="en-US" sz="100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sz="1100">
                <a:latin typeface="Calibri" panose="020F0502020204030204" pitchFamily="34" charset="0"/>
                <a:cs typeface="Calibri" panose="020F0502020204030204" pitchFamily="34" charset="0"/>
              </a:rPr>
              <a:t>2017:</a:t>
            </a:r>
            <a:r>
              <a:rPr lang="en-US" sz="1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Analysts/Modelers, BI Analysts, Modeling, Application Developers</a:t>
            </a:r>
            <a:endParaRPr lang="en-US" sz="10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sz="1100">
                <a:latin typeface="Calibri" panose="020F0502020204030204" pitchFamily="34" charset="0"/>
                <a:cs typeface="Calibri" panose="020F0502020204030204" pitchFamily="34" charset="0"/>
              </a:rPr>
              <a:t>2016: Actuarial Analyst, Associate in Tax Technology, Data Analyst, IT Analyst, Investment Banking Analyst, Big Data Analyst, Business Analyst, Consultant, Marketing Analyst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CCC233-20B7-47B4-ACBA-3BF6F9338919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89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Job titles have or qualified for</a:t>
            </a:r>
          </a:p>
          <a:p>
            <a:endParaRPr lang="en-US"/>
          </a:p>
          <a:p>
            <a:r>
              <a:rPr lang="en-US"/>
              <a:t>BSBA</a:t>
            </a:r>
          </a:p>
          <a:p>
            <a:r>
              <a:rPr lang="en-US"/>
              <a:t>Programmer Analyst</a:t>
            </a:r>
          </a:p>
          <a:p>
            <a:r>
              <a:rPr lang="en-US"/>
              <a:t>Supply chain analyst, risk management</a:t>
            </a:r>
          </a:p>
          <a:p>
            <a:r>
              <a:rPr lang="en-US"/>
              <a:t>Business Analyst</a:t>
            </a:r>
          </a:p>
          <a:p>
            <a:r>
              <a:rPr lang="en-US"/>
              <a:t>Data and Insights Analyst</a:t>
            </a:r>
          </a:p>
          <a:p>
            <a:r>
              <a:rPr lang="en-US"/>
              <a:t>Consultant </a:t>
            </a:r>
          </a:p>
          <a:p>
            <a:r>
              <a:rPr lang="en-US"/>
              <a:t>Strategy &amp; Operations analyst</a:t>
            </a:r>
          </a:p>
          <a:p>
            <a:r>
              <a:rPr lang="en-US"/>
              <a:t>Data Researcher, Data Analyst, Data Scientist, Machine Learning Engineer</a:t>
            </a:r>
          </a:p>
          <a:p>
            <a:r>
              <a:rPr lang="en-US"/>
              <a:t>Hospitality/Vacation Rentals, AdTech</a:t>
            </a:r>
          </a:p>
          <a:p>
            <a:r>
              <a:rPr lang="en-US"/>
              <a:t>Quant Research Analyst, Data Engineer. Industries: Healthcare, Sports</a:t>
            </a:r>
          </a:p>
          <a:p>
            <a:r>
              <a:rPr lang="en-US"/>
              <a:t>Technology consultant </a:t>
            </a:r>
          </a:p>
          <a:p>
            <a:r>
              <a:rPr lang="en-US"/>
              <a:t>Data analyst </a:t>
            </a:r>
          </a:p>
          <a:p>
            <a:r>
              <a:rPr lang="en-US"/>
              <a:t>Business Intelligence Analyst - Compassion International</a:t>
            </a:r>
          </a:p>
          <a:p>
            <a:r>
              <a:rPr lang="en-US"/>
              <a:t>Program Cost, Schedule &amp; Controls Analyst - Sierra Space</a:t>
            </a:r>
          </a:p>
          <a:p>
            <a:r>
              <a:rPr lang="en-US"/>
              <a:t>Supply Chain Data Analyst</a:t>
            </a:r>
          </a:p>
          <a:p>
            <a:r>
              <a:rPr lang="en-US"/>
              <a:t>Pharmacy Data Consultant</a:t>
            </a:r>
          </a:p>
          <a:p>
            <a:r>
              <a:rPr lang="en-US"/>
              <a:t>Special Projects Strategic Operations Analyst</a:t>
            </a:r>
          </a:p>
          <a:p>
            <a:r>
              <a:rPr lang="en-US"/>
              <a:t>Senior Clinical Operations Analyst</a:t>
            </a:r>
          </a:p>
          <a:p>
            <a:r>
              <a:rPr lang="en-US"/>
              <a:t>My last job I have the title Data Analyst. I have been worked in Property Management company called </a:t>
            </a:r>
            <a:r>
              <a:rPr lang="en-US" err="1"/>
              <a:t>Tripalink</a:t>
            </a:r>
            <a:r>
              <a:rPr lang="en-US"/>
              <a:t> located in LA. </a:t>
            </a:r>
          </a:p>
          <a:p>
            <a:r>
              <a:rPr lang="en-US"/>
              <a:t>Started as Data Analyst at Winter Park Resort and now </a:t>
            </a:r>
            <a:r>
              <a:rPr lang="en-US" err="1"/>
              <a:t>I‚Äôm</a:t>
            </a:r>
            <a:r>
              <a:rPr lang="en-US"/>
              <a:t> a Senior Revenue Analyst at Alterra Mountain Company. </a:t>
            </a:r>
          </a:p>
          <a:p>
            <a:r>
              <a:rPr lang="en-US"/>
              <a:t>Business Intelligence Consultant worked with Banks, Universities, Food and Drug, Healthcare, etc. companies</a:t>
            </a:r>
          </a:p>
          <a:p>
            <a:r>
              <a:rPr lang="en-US"/>
              <a:t>Staff Technology Consultant, Senior Technology Consultant (present)</a:t>
            </a:r>
          </a:p>
          <a:p>
            <a:r>
              <a:rPr lang="en-US"/>
              <a:t>People Analyst (Human Resources)</a:t>
            </a:r>
          </a:p>
          <a:p>
            <a:r>
              <a:rPr lang="en-US"/>
              <a:t>Business Intelligence Analyst (Human Resources)</a:t>
            </a:r>
          </a:p>
          <a:p>
            <a:r>
              <a:rPr lang="en-US"/>
              <a:t>Analytics Engineer (Human Resources)</a:t>
            </a:r>
          </a:p>
          <a:p>
            <a:r>
              <a:rPr lang="en-US"/>
              <a:t>Analytics Program Manager (Corporate Real Estate)</a:t>
            </a:r>
          </a:p>
          <a:p>
            <a:r>
              <a:rPr lang="en-US"/>
              <a:t>Business Analyst (Corporate Real Estate) </a:t>
            </a:r>
          </a:p>
          <a:p>
            <a:r>
              <a:rPr lang="en-US"/>
              <a:t>large tech company </a:t>
            </a:r>
          </a:p>
          <a:p>
            <a:r>
              <a:rPr lang="en-US"/>
              <a:t>Portfolio Manager- High Net Worth Wealth Management</a:t>
            </a:r>
          </a:p>
          <a:p>
            <a:r>
              <a:rPr lang="en-US"/>
              <a:t>Industry: Finance</a:t>
            </a:r>
          </a:p>
          <a:p>
            <a:r>
              <a:rPr lang="en-US"/>
              <a:t>Strategy &amp; Operations Manager - SVP</a:t>
            </a:r>
          </a:p>
          <a:p>
            <a:r>
              <a:rPr lang="en-US"/>
              <a:t>Data Analyst, Data Scientist, Machine Learning Engineer</a:t>
            </a:r>
          </a:p>
          <a:p>
            <a:r>
              <a:rPr lang="en-US"/>
              <a:t>Director</a:t>
            </a:r>
          </a:p>
          <a:p>
            <a:r>
              <a:rPr lang="en-US"/>
              <a:t>Data analyst </a:t>
            </a:r>
          </a:p>
          <a:p>
            <a:r>
              <a:rPr lang="en-US"/>
              <a:t>Data engineer</a:t>
            </a:r>
          </a:p>
          <a:p>
            <a:r>
              <a:rPr lang="en-US"/>
              <a:t>Business analyst </a:t>
            </a:r>
          </a:p>
          <a:p>
            <a:r>
              <a:rPr lang="en-US"/>
              <a:t>Managerial positions for strategic operations</a:t>
            </a:r>
          </a:p>
          <a:p>
            <a:r>
              <a:rPr lang="en-US"/>
              <a:t>I anticipate title like Business Analyst or Data Analyst. </a:t>
            </a:r>
          </a:p>
          <a:p>
            <a:r>
              <a:rPr lang="en-US"/>
              <a:t>Manager of revenue analytics </a:t>
            </a:r>
          </a:p>
          <a:p>
            <a:r>
              <a:rPr lang="en-US"/>
              <a:t>Director of Revenue Management </a:t>
            </a:r>
          </a:p>
          <a:p>
            <a:r>
              <a:rPr lang="en-US"/>
              <a:t>Senior Business Intelligence Consultant, Architect</a:t>
            </a:r>
          </a:p>
          <a:p>
            <a:r>
              <a:rPr lang="en-US"/>
              <a:t>Technology Consultant Manager</a:t>
            </a:r>
          </a:p>
          <a:p>
            <a:r>
              <a:rPr lang="en-US"/>
              <a:t>Senior Portfolio Manager</a:t>
            </a:r>
          </a:p>
          <a:p>
            <a:r>
              <a:rPr lang="en-US"/>
              <a:t>Any other wealth management position</a:t>
            </a:r>
          </a:p>
          <a:p>
            <a:endParaRPr lang="en-US"/>
          </a:p>
          <a:p>
            <a:r>
              <a:rPr lang="en-US"/>
              <a:t>MSBA</a:t>
            </a:r>
          </a:p>
          <a:p>
            <a:r>
              <a:rPr lang="en-US"/>
              <a:t>Consultant, senior consultant, professional services consultant, data scientist, data analyst, cognitive engineer</a:t>
            </a:r>
          </a:p>
          <a:p>
            <a:r>
              <a:rPr lang="en-US"/>
              <a:t>most of </a:t>
            </a:r>
            <a:r>
              <a:rPr lang="en-US" err="1"/>
              <a:t>them‚Ä</a:t>
            </a:r>
            <a:r>
              <a:rPr lang="en-US"/>
              <a:t>¶ consulting varies significantly from project to project with clients. </a:t>
            </a:r>
            <a:r>
              <a:rPr lang="en-US" err="1"/>
              <a:t>I‚Äôve</a:t>
            </a:r>
            <a:r>
              <a:rPr lang="en-US"/>
              <a:t> had clients in healthcare, insurance, aerospace, retail, pharma, etc.</a:t>
            </a:r>
          </a:p>
          <a:p>
            <a:r>
              <a:rPr lang="en-US"/>
              <a:t>Mostly consulting, which come with the relevant titles (consultant, senior consultant, principal consultant). Also worked as a product manager in a fintech company. </a:t>
            </a:r>
          </a:p>
          <a:p>
            <a:r>
              <a:rPr lang="en-US"/>
              <a:t>BI Developer in Healthcare</a:t>
            </a:r>
          </a:p>
          <a:p>
            <a:r>
              <a:rPr lang="en-US"/>
              <a:t>Business Analyst in Higher Ed</a:t>
            </a:r>
          </a:p>
          <a:p>
            <a:r>
              <a:rPr lang="en-US"/>
              <a:t>Consultant/Senior Consultant, Analyst</a:t>
            </a:r>
          </a:p>
          <a:p>
            <a:r>
              <a:rPr lang="en-US"/>
              <a:t>Owner/Founder, Energy Specialist</a:t>
            </a:r>
          </a:p>
          <a:p>
            <a:r>
              <a:rPr lang="en-US"/>
              <a:t>Senior Product Manager </a:t>
            </a:r>
          </a:p>
          <a:p>
            <a:r>
              <a:rPr lang="en-US"/>
              <a:t>Research Analysis &amp; Data Manager</a:t>
            </a:r>
          </a:p>
          <a:p>
            <a:r>
              <a:rPr lang="en-US"/>
              <a:t>Senior Data Analyst</a:t>
            </a:r>
          </a:p>
          <a:p>
            <a:r>
              <a:rPr lang="en-US"/>
              <a:t>Data Analyst</a:t>
            </a:r>
          </a:p>
          <a:p>
            <a:r>
              <a:rPr lang="en-US"/>
              <a:t>State government, human services</a:t>
            </a:r>
          </a:p>
          <a:p>
            <a:r>
              <a:rPr lang="en-US"/>
              <a:t>Data analyst, Quantitative analyst</a:t>
            </a:r>
          </a:p>
          <a:p>
            <a:r>
              <a:rPr lang="en-US"/>
              <a:t>consulting, agriculture</a:t>
            </a:r>
          </a:p>
          <a:p>
            <a:r>
              <a:rPr lang="en-US"/>
              <a:t>Consultant, Sr Consultant, Principal</a:t>
            </a:r>
          </a:p>
          <a:p>
            <a:r>
              <a:rPr lang="en-US"/>
              <a:t>Consulting (Media &amp; Communications, Healthcare, Hospitality, Manufacturing)</a:t>
            </a:r>
          </a:p>
          <a:p>
            <a:r>
              <a:rPr lang="en-US"/>
              <a:t>Business Analyst, Data Analyst, Senior Data Analyst (current position). Telecommunications and SAAS.</a:t>
            </a:r>
          </a:p>
          <a:p>
            <a:r>
              <a:rPr lang="en-US"/>
              <a:t>Analytics Manager, Business Analyst, Business Intelligence Analyst, Data Analyst</a:t>
            </a:r>
          </a:p>
          <a:p>
            <a:r>
              <a:rPr lang="en-US"/>
              <a:t>Consulting, Financial Operations</a:t>
            </a:r>
          </a:p>
          <a:p>
            <a:r>
              <a:rPr lang="en-US"/>
              <a:t>Education</a:t>
            </a:r>
          </a:p>
          <a:p>
            <a:r>
              <a:rPr lang="en-US"/>
              <a:t>Compensation Analyst</a:t>
            </a:r>
          </a:p>
          <a:p>
            <a:r>
              <a:rPr lang="en-US"/>
              <a:t>BI Developer</a:t>
            </a:r>
          </a:p>
          <a:p>
            <a:r>
              <a:rPr lang="en-US"/>
              <a:t>Senior Business Analyst - Healthcare Technology</a:t>
            </a:r>
          </a:p>
          <a:p>
            <a:r>
              <a:rPr lang="en-US"/>
              <a:t>Solution Consultant - Healthcare Technology</a:t>
            </a:r>
          </a:p>
          <a:p>
            <a:r>
              <a:rPr lang="en-US"/>
              <a:t>Technical Solution Consultant - Advertising Technology</a:t>
            </a:r>
          </a:p>
          <a:p>
            <a:r>
              <a:rPr lang="en-US"/>
              <a:t>Technical Program Manager - Advertising Technology</a:t>
            </a:r>
          </a:p>
          <a:p>
            <a:r>
              <a:rPr lang="en-US"/>
              <a:t>Hopefully anything! My background lends itself to consultant roles and business analyst pretty laterally. </a:t>
            </a:r>
          </a:p>
          <a:p>
            <a:r>
              <a:rPr lang="en-US"/>
              <a:t>Director of analytics</a:t>
            </a:r>
          </a:p>
          <a:p>
            <a:r>
              <a:rPr lang="en-US"/>
              <a:t>Director of data science</a:t>
            </a:r>
          </a:p>
          <a:p>
            <a:r>
              <a:rPr lang="en-US"/>
              <a:t>Data Analyst, Business Analyst</a:t>
            </a:r>
          </a:p>
          <a:p>
            <a:r>
              <a:rPr lang="en-US"/>
              <a:t>CDO, CIO</a:t>
            </a:r>
          </a:p>
          <a:p>
            <a:r>
              <a:rPr lang="en-US"/>
              <a:t>Business Analyst, Data analyst, Product Manager, Product Associate, Data Systems analyst, Data Scientist, Business intelligence analyst  </a:t>
            </a:r>
          </a:p>
          <a:p>
            <a:r>
              <a:rPr lang="en-US"/>
              <a:t>Operations Director</a:t>
            </a:r>
          </a:p>
          <a:p>
            <a:r>
              <a:rPr lang="en-US"/>
              <a:t>Data analyst, data scientist, data engineer, quantitative analyst</a:t>
            </a:r>
          </a:p>
          <a:p>
            <a:r>
              <a:rPr lang="en-US"/>
              <a:t>Director of Analytics</a:t>
            </a:r>
          </a:p>
          <a:p>
            <a:r>
              <a:rPr lang="en-US"/>
              <a:t>Currently working for advancement to manager of Analytics. Would like to run our companies Business Intelligence, Reporting, and Automation department. Feel qualified for any data science or analyst position.</a:t>
            </a:r>
          </a:p>
          <a:p>
            <a:r>
              <a:rPr lang="en-US"/>
              <a:t>Operations Research</a:t>
            </a:r>
          </a:p>
          <a:p>
            <a:r>
              <a:rPr lang="en-US"/>
              <a:t>Director of </a:t>
            </a:r>
            <a:r>
              <a:rPr lang="en-US" err="1"/>
              <a:t>Analyrics</a:t>
            </a:r>
            <a:r>
              <a:rPr lang="en-US"/>
              <a:t> - long term</a:t>
            </a:r>
          </a:p>
          <a:p>
            <a:r>
              <a:rPr lang="en-US"/>
              <a:t>Business Analyst, Technical Program Management, Implementation Consultant, Product Manager, Data Analyst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CCC233-20B7-47B4-ACBA-3BF6F9338919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80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2542" y="3200413"/>
            <a:ext cx="14327487" cy="2776537"/>
          </a:xfrm>
        </p:spPr>
        <p:txBody>
          <a:bodyPr anchor="b"/>
          <a:lstStyle>
            <a:lvl1pPr>
              <a:defRPr sz="63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2542" y="6194434"/>
            <a:ext cx="14327487" cy="1654175"/>
          </a:xfrm>
        </p:spPr>
        <p:txBody>
          <a:bodyPr/>
          <a:lstStyle>
            <a:lvl1pPr marL="0" indent="0">
              <a:buFont typeface="Times" pitchFamily="1" charset="0"/>
              <a:buNone/>
              <a:defRPr sz="43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B1FDE2C-F95F-D32D-BEB1-3491D31928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313" y="611187"/>
            <a:ext cx="60325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683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445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C8CB4-40CC-A0EE-96B4-3EB66676B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1180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2542" y="762004"/>
            <a:ext cx="14327487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2542" y="2133600"/>
            <a:ext cx="14327487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7EFA231-C8DE-1F23-1D46-00EC85630B7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312" y="8764597"/>
            <a:ext cx="3840682" cy="9379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</p:sldLayoutIdLst>
  <p:hf sldNum="0" hdr="0" dt="0"/>
  <p:txStyles>
    <p:titleStyle>
      <a:lvl1pPr algn="l" defTabSz="1160670" rtl="0" eaLnBrk="0" fontAlgn="base" hangingPunct="0">
        <a:spcBef>
          <a:spcPct val="0"/>
        </a:spcBef>
        <a:spcAft>
          <a:spcPct val="0"/>
        </a:spcAft>
        <a:defRPr sz="4800" b="1">
          <a:solidFill>
            <a:srgbClr val="96232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algn="l" defTabSz="1160670" rtl="0" eaLnBrk="0" fontAlgn="base" hangingPunct="0">
        <a:spcBef>
          <a:spcPct val="0"/>
        </a:spcBef>
        <a:spcAft>
          <a:spcPct val="0"/>
        </a:spcAft>
        <a:defRPr sz="4800" b="1">
          <a:solidFill>
            <a:srgbClr val="96232F"/>
          </a:solidFill>
          <a:latin typeface="Arial" charset="0"/>
          <a:ea typeface="ＭＳ Ｐゴシック" pitchFamily="1" charset="-128"/>
          <a:cs typeface="ＭＳ Ｐゴシック" pitchFamily="100" charset="-128"/>
        </a:defRPr>
      </a:lvl2pPr>
      <a:lvl3pPr algn="l" defTabSz="1160670" rtl="0" eaLnBrk="0" fontAlgn="base" hangingPunct="0">
        <a:spcBef>
          <a:spcPct val="0"/>
        </a:spcBef>
        <a:spcAft>
          <a:spcPct val="0"/>
        </a:spcAft>
        <a:defRPr sz="4800" b="1">
          <a:solidFill>
            <a:srgbClr val="96232F"/>
          </a:solidFill>
          <a:latin typeface="Arial" charset="0"/>
          <a:ea typeface="ＭＳ Ｐゴシック" pitchFamily="1" charset="-128"/>
          <a:cs typeface="ＭＳ Ｐゴシック" pitchFamily="100" charset="-128"/>
        </a:defRPr>
      </a:lvl3pPr>
      <a:lvl4pPr algn="l" defTabSz="1160670" rtl="0" eaLnBrk="0" fontAlgn="base" hangingPunct="0">
        <a:spcBef>
          <a:spcPct val="0"/>
        </a:spcBef>
        <a:spcAft>
          <a:spcPct val="0"/>
        </a:spcAft>
        <a:defRPr sz="4800" b="1">
          <a:solidFill>
            <a:srgbClr val="96232F"/>
          </a:solidFill>
          <a:latin typeface="Arial" charset="0"/>
          <a:ea typeface="ＭＳ Ｐゴシック" pitchFamily="1" charset="-128"/>
          <a:cs typeface="ＭＳ Ｐゴシック" pitchFamily="100" charset="-128"/>
        </a:defRPr>
      </a:lvl4pPr>
      <a:lvl5pPr algn="l" defTabSz="1160670" rtl="0" eaLnBrk="0" fontAlgn="base" hangingPunct="0">
        <a:spcBef>
          <a:spcPct val="0"/>
        </a:spcBef>
        <a:spcAft>
          <a:spcPct val="0"/>
        </a:spcAft>
        <a:defRPr sz="4800" b="1">
          <a:solidFill>
            <a:srgbClr val="96232F"/>
          </a:solidFill>
          <a:latin typeface="Arial" charset="0"/>
          <a:ea typeface="ＭＳ Ｐゴシック" pitchFamily="1" charset="-128"/>
          <a:cs typeface="ＭＳ Ｐゴシック" pitchFamily="100" charset="-128"/>
        </a:defRPr>
      </a:lvl5pPr>
      <a:lvl6pPr marL="408146" algn="l" defTabSz="1160670" rtl="0" fontAlgn="base">
        <a:spcBef>
          <a:spcPct val="0"/>
        </a:spcBef>
        <a:spcAft>
          <a:spcPct val="0"/>
        </a:spcAft>
        <a:defRPr sz="4800" b="1">
          <a:solidFill>
            <a:srgbClr val="96232F"/>
          </a:solidFill>
          <a:latin typeface="Arial" charset="0"/>
          <a:ea typeface="ＭＳ Ｐゴシック" pitchFamily="1" charset="-128"/>
        </a:defRPr>
      </a:lvl6pPr>
      <a:lvl7pPr marL="816296" algn="l" defTabSz="1160670" rtl="0" fontAlgn="base">
        <a:spcBef>
          <a:spcPct val="0"/>
        </a:spcBef>
        <a:spcAft>
          <a:spcPct val="0"/>
        </a:spcAft>
        <a:defRPr sz="4800" b="1">
          <a:solidFill>
            <a:srgbClr val="96232F"/>
          </a:solidFill>
          <a:latin typeface="Arial" charset="0"/>
          <a:ea typeface="ＭＳ Ｐゴシック" pitchFamily="1" charset="-128"/>
        </a:defRPr>
      </a:lvl7pPr>
      <a:lvl8pPr marL="1224441" algn="l" defTabSz="1160670" rtl="0" fontAlgn="base">
        <a:spcBef>
          <a:spcPct val="0"/>
        </a:spcBef>
        <a:spcAft>
          <a:spcPct val="0"/>
        </a:spcAft>
        <a:defRPr sz="4800" b="1">
          <a:solidFill>
            <a:srgbClr val="96232F"/>
          </a:solidFill>
          <a:latin typeface="Arial" charset="0"/>
          <a:ea typeface="ＭＳ Ｐゴシック" pitchFamily="1" charset="-128"/>
        </a:defRPr>
      </a:lvl8pPr>
      <a:lvl9pPr marL="1632590" algn="l" defTabSz="1160670" rtl="0" fontAlgn="base">
        <a:spcBef>
          <a:spcPct val="0"/>
        </a:spcBef>
        <a:spcAft>
          <a:spcPct val="0"/>
        </a:spcAft>
        <a:defRPr sz="4800" b="1">
          <a:solidFill>
            <a:srgbClr val="96232F"/>
          </a:solidFill>
          <a:latin typeface="Arial" charset="0"/>
          <a:ea typeface="ＭＳ Ｐゴシック" pitchFamily="1" charset="-128"/>
        </a:defRPr>
      </a:lvl9pPr>
    </p:titleStyle>
    <p:bodyStyle>
      <a:lvl1pPr marL="435074" indent="-435074" algn="l" defTabSz="1160670" rtl="0" eaLnBrk="0" fontAlgn="base" hangingPunct="0">
        <a:spcBef>
          <a:spcPct val="20000"/>
        </a:spcBef>
        <a:spcAft>
          <a:spcPct val="0"/>
        </a:spcAft>
        <a:buFont typeface="Times" pitchFamily="-65" charset="0"/>
        <a:buChar char="•"/>
        <a:defRPr sz="40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943840" indent="-362798" algn="l" defTabSz="1160670" rtl="0" eaLnBrk="0" fontAlgn="base" hangingPunct="0">
        <a:spcBef>
          <a:spcPct val="20000"/>
        </a:spcBef>
        <a:spcAft>
          <a:spcPct val="0"/>
        </a:spcAft>
        <a:buFont typeface="Times" pitchFamily="-65" charset="0"/>
        <a:buChar char="•"/>
        <a:defRPr sz="33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451190" indent="-290519" algn="l" defTabSz="1160670" rtl="0" eaLnBrk="0" fontAlgn="base" hangingPunct="0">
        <a:spcBef>
          <a:spcPct val="20000"/>
        </a:spcBef>
        <a:spcAft>
          <a:spcPct val="0"/>
        </a:spcAft>
        <a:buFont typeface="Times" pitchFamily="-65" charset="0"/>
        <a:buChar char="•"/>
        <a:defRPr sz="30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2032235" indent="-290519" algn="l" defTabSz="1160670" rtl="0" eaLnBrk="0" fontAlgn="base" hangingPunct="0">
        <a:spcBef>
          <a:spcPct val="20000"/>
        </a:spcBef>
        <a:spcAft>
          <a:spcPct val="0"/>
        </a:spcAft>
        <a:buFont typeface="Times" pitchFamily="-65" charset="0"/>
        <a:buChar char="•"/>
        <a:defRPr sz="26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611859" indent="-290519" algn="l" defTabSz="1160670" rtl="0" eaLnBrk="0" fontAlgn="base" hangingPunct="0">
        <a:spcBef>
          <a:spcPct val="20000"/>
        </a:spcBef>
        <a:spcAft>
          <a:spcPct val="0"/>
        </a:spcAft>
        <a:buFont typeface="Times" pitchFamily="-65" charset="0"/>
        <a:buChar char="•"/>
        <a:defRPr sz="26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3020007" indent="-290519" algn="l" defTabSz="1160670" rtl="0" fontAlgn="base">
        <a:spcBef>
          <a:spcPct val="20000"/>
        </a:spcBef>
        <a:spcAft>
          <a:spcPct val="0"/>
        </a:spcAft>
        <a:buFont typeface="Times" pitchFamily="1" charset="0"/>
        <a:buChar char="•"/>
        <a:defRPr sz="2600">
          <a:solidFill>
            <a:schemeClr val="tx1"/>
          </a:solidFill>
          <a:latin typeface="+mn-lt"/>
          <a:ea typeface="+mn-ea"/>
        </a:defRPr>
      </a:lvl6pPr>
      <a:lvl7pPr marL="3428154" indent="-290519" algn="l" defTabSz="1160670" rtl="0" fontAlgn="base">
        <a:spcBef>
          <a:spcPct val="20000"/>
        </a:spcBef>
        <a:spcAft>
          <a:spcPct val="0"/>
        </a:spcAft>
        <a:buFont typeface="Times" pitchFamily="1" charset="0"/>
        <a:buChar char="•"/>
        <a:defRPr sz="2600">
          <a:solidFill>
            <a:schemeClr val="tx1"/>
          </a:solidFill>
          <a:latin typeface="+mn-lt"/>
          <a:ea typeface="+mn-ea"/>
        </a:defRPr>
      </a:lvl7pPr>
      <a:lvl8pPr marL="3836303" indent="-290519" algn="l" defTabSz="1160670" rtl="0" fontAlgn="base">
        <a:spcBef>
          <a:spcPct val="20000"/>
        </a:spcBef>
        <a:spcAft>
          <a:spcPct val="0"/>
        </a:spcAft>
        <a:buFont typeface="Times" pitchFamily="1" charset="0"/>
        <a:buChar char="•"/>
        <a:defRPr sz="2600">
          <a:solidFill>
            <a:schemeClr val="tx1"/>
          </a:solidFill>
          <a:latin typeface="+mn-lt"/>
          <a:ea typeface="+mn-ea"/>
        </a:defRPr>
      </a:lvl8pPr>
      <a:lvl9pPr marL="4244451" indent="-290519" algn="l" defTabSz="1160670" rtl="0" fontAlgn="base">
        <a:spcBef>
          <a:spcPct val="20000"/>
        </a:spcBef>
        <a:spcAft>
          <a:spcPct val="0"/>
        </a:spcAft>
        <a:buFont typeface="Times" pitchFamily="1" charset="0"/>
        <a:buChar char="•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81629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146" algn="l" defTabSz="81629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296" algn="l" defTabSz="81629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441" algn="l" defTabSz="81629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590" algn="l" defTabSz="81629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738" algn="l" defTabSz="81629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8884" algn="l" defTabSz="81629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031" algn="l" defTabSz="81629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180" algn="l" defTabSz="81629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hyperlink" Target="https://github.com/kkParker/PresentationFiles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kParker/PresentationFiles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8/10/relationships/comments" Target="../comments/modernComment_164_E6995C0C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kParker/PresentationFile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DB83F-1535-22C2-FC84-601D93C770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9919" y="2101856"/>
            <a:ext cx="10741025" cy="2776537"/>
          </a:xfrm>
        </p:spPr>
        <p:txBody>
          <a:bodyPr/>
          <a:lstStyle/>
          <a:p>
            <a:r>
              <a:rPr lang="en-US" sz="6000">
                <a:latin typeface="Helvetica Neue"/>
              </a:rPr>
              <a:t>DASI: Business Analytics Alumni Survey</a:t>
            </a:r>
            <a:endParaRPr lang="en-US" sz="199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7BF00-1C5D-B489-BB45-F1AC6E0339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09919" y="5201525"/>
            <a:ext cx="10741025" cy="1654175"/>
          </a:xfrm>
        </p:spPr>
        <p:txBody>
          <a:bodyPr/>
          <a:lstStyle/>
          <a:p>
            <a:r>
              <a: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Kellie Keeling and Scott Toney</a:t>
            </a:r>
          </a:p>
          <a:p>
            <a:r>
              <a: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DSI, Atlanta, GA, November 20, 2023</a:t>
            </a: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B0AF7138-5BC5-CC04-8312-85163D9CC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9518" y="6688492"/>
            <a:ext cx="2303505" cy="23035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82C12C-49FD-4BA0-5EE9-698A9DEE6A03}"/>
              </a:ext>
            </a:extLst>
          </p:cNvPr>
          <p:cNvSpPr txBox="1"/>
          <p:nvPr/>
        </p:nvSpPr>
        <p:spPr>
          <a:xfrm>
            <a:off x="10272720" y="8877761"/>
            <a:ext cx="4869867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800" b="1">
                <a:hlinkClick r:id="rId4"/>
              </a:rPr>
              <a:t>bit.ly/KKPresentationFiles</a:t>
            </a:r>
            <a:endParaRPr lang="en-US" sz="2800" b="1"/>
          </a:p>
        </p:txBody>
      </p:sp>
      <p:pic>
        <p:nvPicPr>
          <p:cNvPr id="1026" name="Picture 2" descr="The Importance of College Alumni Networks - Charlotte Parent">
            <a:extLst>
              <a:ext uri="{FF2B5EF4-FFF2-40B4-BE49-F238E27FC236}">
                <a16:creationId xmlns:a16="http://schemas.microsoft.com/office/drawing/2014/main" id="{E49AA2DC-7C90-5843-2B0C-D73484A71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7653" y="264340"/>
            <a:ext cx="4162726" cy="2776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876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E9BA2-F8B1-1760-02C0-D5947C423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>
                <a:latin typeface="Helvetica Neue"/>
              </a:rPr>
              <a:t>Survey Work</a:t>
            </a:r>
            <a:endParaRPr lang="en-US" sz="6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C2040-9816-0871-4CD1-70EF60C10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34975" indent="-434975"/>
            <a:r>
              <a:rPr lang="en-US" sz="5400">
                <a:latin typeface="Helvetica Neue"/>
              </a:rPr>
              <a:t>What is in the survey?</a:t>
            </a:r>
          </a:p>
          <a:p>
            <a:pPr marL="434975" indent="-434975"/>
            <a:r>
              <a:rPr lang="en-US" sz="5400">
                <a:latin typeface="Helvetica Neue"/>
              </a:rPr>
              <a:t>How did we get respondents?</a:t>
            </a:r>
          </a:p>
          <a:p>
            <a:pPr marL="434975" indent="-434975"/>
            <a:r>
              <a:rPr lang="en-US" sz="5400">
                <a:latin typeface="Helvetica Neue"/>
              </a:rPr>
              <a:t>What did the survey tell us?</a:t>
            </a:r>
            <a:endParaRPr lang="en-US" sz="5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3880FB-7235-14C1-5ED6-43D8A8A2E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020" y="4878387"/>
            <a:ext cx="72771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9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06850-E6D7-E81E-0DA2-9A57523CC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>
                <a:latin typeface="Helvetica Neue"/>
              </a:rPr>
              <a:t>What is in the survey</a:t>
            </a:r>
            <a:endParaRPr lang="en-US" sz="6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623D5-451C-A4BE-DF72-6523C2C6C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34975" indent="-434975"/>
            <a:r>
              <a:rPr lang="en-US" sz="5400" dirty="0">
                <a:latin typeface="Helvetica Neue"/>
              </a:rPr>
              <a:t>12 questions</a:t>
            </a:r>
          </a:p>
          <a:p>
            <a:pPr marL="434975" indent="-434975"/>
            <a:r>
              <a:rPr lang="en-US" sz="5400" dirty="0">
                <a:latin typeface="Helvetica Neue"/>
              </a:rPr>
              <a:t>Demographics – When did you graduate and what is your current title?</a:t>
            </a:r>
          </a:p>
          <a:p>
            <a:pPr marL="434975" indent="-434975"/>
            <a:r>
              <a:rPr lang="en-US" sz="5400" dirty="0">
                <a:latin typeface="Helvetica Neue"/>
              </a:rPr>
              <a:t>Other titles – past, future</a:t>
            </a:r>
          </a:p>
          <a:p>
            <a:pPr marL="434975" indent="-434975"/>
            <a:r>
              <a:rPr lang="en-US" sz="5400" dirty="0">
                <a:latin typeface="Helvetica Neue"/>
              </a:rPr>
              <a:t>Skills used – over career and in last 6 months</a:t>
            </a:r>
          </a:p>
          <a:p>
            <a:pPr marL="434975" indent="-434975"/>
            <a:r>
              <a:rPr lang="en-US" sz="5400" dirty="0">
                <a:latin typeface="Helvetica Neue"/>
              </a:rPr>
              <a:t>Content – What was good and what could be improved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296448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5DEFC-D57E-07DF-C0B9-7219F42FB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latin typeface="Helvetica Neue"/>
              </a:rPr>
              <a:t>How did we get Respondents</a:t>
            </a:r>
            <a:endParaRPr lang="en-US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BB665-C89C-5916-A884-BA2DE1624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34975" indent="-434975"/>
            <a:r>
              <a:rPr lang="en-US" sz="5400">
                <a:latin typeface="Helvetica Neue"/>
              </a:rPr>
              <a:t>This is the hard part</a:t>
            </a:r>
          </a:p>
          <a:p>
            <a:pPr marL="434975" indent="-434975"/>
            <a:r>
              <a:rPr lang="en-US" sz="5400">
                <a:latin typeface="Helvetica Neue"/>
              </a:rPr>
              <a:t>Alumni Emails</a:t>
            </a:r>
          </a:p>
          <a:p>
            <a:pPr marL="434975" indent="-434975"/>
            <a:r>
              <a:rPr lang="en-US" sz="5400">
                <a:latin typeface="Helvetica Neue"/>
              </a:rPr>
              <a:t>Future?</a:t>
            </a:r>
          </a:p>
          <a:p>
            <a:pPr marL="943741" lvl="1" indent="-434975"/>
            <a:r>
              <a:rPr lang="en-US" sz="4700">
                <a:latin typeface="Helvetica Neue"/>
              </a:rPr>
              <a:t>LinkedIn</a:t>
            </a:r>
          </a:p>
          <a:p>
            <a:pPr marL="943741" lvl="1" indent="-434975"/>
            <a:r>
              <a:rPr lang="en-US" sz="4700">
                <a:latin typeface="Helvetica Neue"/>
              </a:rPr>
              <a:t>Word of Mouth</a:t>
            </a:r>
            <a:endParaRPr lang="en-US" sz="47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4FF765-60B7-6E80-CFC8-F3B2EA585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0029" y="2924175"/>
            <a:ext cx="7620000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02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07210-657B-B659-B6AE-5133BAE3E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542" y="457204"/>
            <a:ext cx="14327487" cy="1143001"/>
          </a:xfrm>
        </p:spPr>
        <p:txBody>
          <a:bodyPr/>
          <a:lstStyle/>
          <a:p>
            <a:r>
              <a:rPr lang="en-US" sz="6000" dirty="0">
                <a:latin typeface="Helvetica Neue"/>
              </a:rPr>
              <a:t>Responses</a:t>
            </a:r>
            <a:endParaRPr lang="en-US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3D2EF-390D-2C27-A9D6-C5F5D6D01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542" y="1480457"/>
            <a:ext cx="14327487" cy="6520543"/>
          </a:xfrm>
        </p:spPr>
        <p:txBody>
          <a:bodyPr/>
          <a:lstStyle/>
          <a:p>
            <a:pPr marL="434975" indent="-434975"/>
            <a:r>
              <a:rPr lang="en-US" sz="5400" dirty="0">
                <a:latin typeface="Helvetica Neue"/>
              </a:rPr>
              <a:t>Undergrad – 20</a:t>
            </a:r>
            <a:endParaRPr lang="en-US" sz="5400" dirty="0"/>
          </a:p>
          <a:p>
            <a:pPr marL="434975" indent="-434975"/>
            <a:r>
              <a:rPr lang="en-US" sz="5400" dirty="0">
                <a:latin typeface="Helvetica Neue"/>
              </a:rPr>
              <a:t>Graduate – 14</a:t>
            </a:r>
            <a:endParaRPr lang="en-US" sz="5400" dirty="0"/>
          </a:p>
          <a:p>
            <a:pPr marL="434975" indent="-434975"/>
            <a:r>
              <a:rPr lang="en-US" sz="5400" dirty="0">
                <a:latin typeface="Helvetica Neue"/>
              </a:rPr>
              <a:t>What did the populations look like? 50 or so for each year now, for each level (it grew over several years)</a:t>
            </a:r>
          </a:p>
          <a:p>
            <a:pPr marL="434975" indent="-434975"/>
            <a:r>
              <a:rPr lang="en-US" sz="5400" dirty="0">
                <a:latin typeface="Helvetica Neue"/>
              </a:rPr>
              <a:t>We ended up getting more than a single year's worth</a:t>
            </a:r>
          </a:p>
          <a:p>
            <a:pPr marL="434975" indent="-434975"/>
            <a:r>
              <a:rPr lang="en-US" sz="5400" dirty="0">
                <a:latin typeface="Helvetica Neue"/>
              </a:rPr>
              <a:t>7 years of undergrads, 9 years of grads</a:t>
            </a:r>
          </a:p>
        </p:txBody>
      </p:sp>
    </p:spTree>
    <p:extLst>
      <p:ext uri="{BB962C8B-B14F-4D97-AF65-F5344CB8AC3E}">
        <p14:creationId xmlns:p14="http://schemas.microsoft.com/office/powerpoint/2010/main" val="900729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6498-7CDB-2A60-A575-8B101A94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latin typeface="Helvetica Neue"/>
              </a:rPr>
              <a:t>What did the students say</a:t>
            </a:r>
            <a:endParaRPr lang="en-US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67373-4E3E-5F7D-FB63-0207F8726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34975" indent="-434975"/>
            <a:r>
              <a:rPr lang="en-US" sz="5400" dirty="0" err="1">
                <a:latin typeface="Helvetica Neue"/>
              </a:rPr>
              <a:t>Sooooo</a:t>
            </a:r>
            <a:r>
              <a:rPr lang="en-US" sz="5400" dirty="0">
                <a:latin typeface="Helvetica Neue"/>
              </a:rPr>
              <a:t> Much</a:t>
            </a:r>
          </a:p>
          <a:p>
            <a:pPr marL="434975" indent="-434975"/>
            <a:r>
              <a:rPr lang="en-US" sz="5400" dirty="0">
                <a:latin typeface="Helvetica Neue"/>
              </a:rPr>
              <a:t>Lots of answers about what we taught and what they needed</a:t>
            </a:r>
          </a:p>
          <a:p>
            <a:pPr marL="434975" indent="-434975"/>
            <a:r>
              <a:rPr lang="en-US" sz="5400" dirty="0">
                <a:latin typeface="Helvetica Neue"/>
              </a:rPr>
              <a:t>Not such a clear picture from the free response section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161456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9AADA-E66B-941E-C0E1-FE7814AAA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>
                <a:latin typeface="Helvetica Neue"/>
              </a:rPr>
              <a:t>Job Titles</a:t>
            </a:r>
            <a:endParaRPr lang="en-US" sz="6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79C06-418F-CFA3-AC3E-D45D64635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34975" indent="-434975"/>
            <a:r>
              <a:rPr lang="en-US" sz="5400">
                <a:latin typeface="Helvetica Neue"/>
              </a:rPr>
              <a:t>What kinds of job titles do the students hold after 5 years?</a:t>
            </a:r>
          </a:p>
          <a:p>
            <a:pPr marL="434975" indent="-434975"/>
            <a:r>
              <a:rPr lang="en-US" sz="5400">
                <a:latin typeface="Helvetica Neue"/>
              </a:rPr>
              <a:t>What other job titles have they held along the way?</a:t>
            </a:r>
          </a:p>
          <a:p>
            <a:pPr marL="434975" indent="-434975"/>
            <a:r>
              <a:rPr lang="en-US" sz="5400">
                <a:latin typeface="Helvetica Neue"/>
              </a:rPr>
              <a:t>Do these align with our expectations?</a:t>
            </a:r>
          </a:p>
          <a:p>
            <a:pPr marL="434975" indent="-434975"/>
            <a:endParaRPr lang="en-US"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57218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A887-BB38-5006-A1D9-565082561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Job Titles/Industries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B264B-428F-3970-9DA1-12FC204BF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3799" y="1709057"/>
            <a:ext cx="14327487" cy="586740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GRADUATE				UNDERGRADUATE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7A215C-DFDD-0465-0F4A-7B4E7980F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235" y="2466151"/>
            <a:ext cx="9124148" cy="51103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671E11-AE57-DE09-C0FB-0A8804BED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313587"/>
            <a:ext cx="7990235" cy="527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408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FF3E-4D5B-89BE-B7EC-FB0F3DF63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LinkedIn Pages of MSBA Alumni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647D0-C9FB-BFB0-48D4-5B0BA1190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542" y="1905005"/>
            <a:ext cx="14327487" cy="5867400"/>
          </a:xfrm>
        </p:spPr>
        <p:txBody>
          <a:bodyPr/>
          <a:lstStyle/>
          <a:p>
            <a:r>
              <a:rPr lang="en-US"/>
              <a:t>Job Titles (past or qualified for)							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218ECF-4695-B3E8-7010-BBB1B60EC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126" y="2601087"/>
            <a:ext cx="9435874" cy="596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36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9F10E-1D1F-1A64-CC1F-E8970EBE5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>
                <a:latin typeface="Helvetica Neue"/>
              </a:rPr>
              <a:t>Current Job Category</a:t>
            </a:r>
            <a:endParaRPr lang="en-US" sz="600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9321754-A42B-22E1-81BF-6426FE98EE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6524401"/>
              </p:ext>
            </p:extLst>
          </p:nvPr>
        </p:nvGraphicFramePr>
        <p:xfrm>
          <a:off x="496550" y="2139643"/>
          <a:ext cx="16483323" cy="4070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6385">
                  <a:extLst>
                    <a:ext uri="{9D8B030D-6E8A-4147-A177-3AD203B41FA5}">
                      <a16:colId xmlns:a16="http://schemas.microsoft.com/office/drawing/2014/main" val="3997470184"/>
                    </a:ext>
                  </a:extLst>
                </a:gridCol>
                <a:gridCol w="1786003">
                  <a:extLst>
                    <a:ext uri="{9D8B030D-6E8A-4147-A177-3AD203B41FA5}">
                      <a16:colId xmlns:a16="http://schemas.microsoft.com/office/drawing/2014/main" val="2043376146"/>
                    </a:ext>
                  </a:extLst>
                </a:gridCol>
                <a:gridCol w="1786003">
                  <a:extLst>
                    <a:ext uri="{9D8B030D-6E8A-4147-A177-3AD203B41FA5}">
                      <a16:colId xmlns:a16="http://schemas.microsoft.com/office/drawing/2014/main" val="1697991571"/>
                    </a:ext>
                  </a:extLst>
                </a:gridCol>
                <a:gridCol w="5878929">
                  <a:extLst>
                    <a:ext uri="{9D8B030D-6E8A-4147-A177-3AD203B41FA5}">
                      <a16:colId xmlns:a16="http://schemas.microsoft.com/office/drawing/2014/main" val="2241096367"/>
                    </a:ext>
                  </a:extLst>
                </a:gridCol>
                <a:gridCol w="1786003">
                  <a:extLst>
                    <a:ext uri="{9D8B030D-6E8A-4147-A177-3AD203B41FA5}">
                      <a16:colId xmlns:a16="http://schemas.microsoft.com/office/drawing/2014/main" val="1994525225"/>
                    </a:ext>
                  </a:extLst>
                </a:gridCol>
              </a:tblGrid>
              <a:tr h="196850">
                <a:tc>
                  <a:txBody>
                    <a:bodyPr/>
                    <a:lstStyle/>
                    <a:p>
                      <a:pPr algn="l" fontAlgn="b"/>
                      <a:r>
                        <a:rPr lang="en-US" sz="4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Undergraduate</a:t>
                      </a:r>
                    </a:p>
                  </a:txBody>
                  <a:tcPr marL="9525" marR="9525" marT="9525" marB="0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Graduate</a:t>
                      </a:r>
                    </a:p>
                  </a:txBody>
                  <a:tcPr marL="9525" marR="9525" marT="9525" marB="0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0411466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l" fontAlgn="b"/>
                      <a:r>
                        <a:rPr 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Business Analyst</a:t>
                      </a:r>
                    </a:p>
                  </a:txBody>
                  <a:tcPr marL="9525" marR="9525" marT="9525" marB="0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24.14%</a:t>
                      </a:r>
                    </a:p>
                  </a:txBody>
                  <a:tcPr marL="9525" marR="9525" marT="9525" marB="0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Business Analyst</a:t>
                      </a:r>
                    </a:p>
                  </a:txBody>
                  <a:tcPr marL="9525" marR="9525" marT="9525" marB="0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28.00%</a:t>
                      </a:r>
                    </a:p>
                  </a:txBody>
                  <a:tcPr marL="9525" marR="9525" marT="9525" marB="0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037851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l" fontAlgn="b"/>
                      <a:r>
                        <a:rPr 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Data Scientist</a:t>
                      </a:r>
                    </a:p>
                  </a:txBody>
                  <a:tcPr marL="9525" marR="9525" marT="9525" marB="0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20.69%</a:t>
                      </a:r>
                    </a:p>
                  </a:txBody>
                  <a:tcPr marL="9525" marR="9525" marT="9525" marB="0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Data Scientist</a:t>
                      </a:r>
                    </a:p>
                  </a:txBody>
                  <a:tcPr marL="9525" marR="9525" marT="9525" marB="0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16.00%</a:t>
                      </a:r>
                    </a:p>
                  </a:txBody>
                  <a:tcPr marL="9525" marR="9525" marT="9525" marB="0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8084990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l" fontAlgn="b"/>
                      <a:r>
                        <a:rPr 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Business Intelligence Analyst</a:t>
                      </a:r>
                    </a:p>
                  </a:txBody>
                  <a:tcPr marL="9525" marR="9525" marT="9525" marB="0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27.59%</a:t>
                      </a:r>
                    </a:p>
                  </a:txBody>
                  <a:tcPr marL="9525" marR="9525" marT="9525" marB="0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Business Intelligence Analyst</a:t>
                      </a:r>
                    </a:p>
                  </a:txBody>
                  <a:tcPr marL="9525" marR="9525" marT="9525" marB="0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28.00%</a:t>
                      </a:r>
                    </a:p>
                  </a:txBody>
                  <a:tcPr marL="9525" marR="9525" marT="9525" marB="0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4624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Data Analyst</a:t>
                      </a:r>
                    </a:p>
                  </a:txBody>
                  <a:tcPr marL="9525" marR="9525" marT="9525" marB="0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27.59%</a:t>
                      </a:r>
                    </a:p>
                  </a:txBody>
                  <a:tcPr marL="9525" marR="9525" marT="9525" marB="0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Data Analyst</a:t>
                      </a:r>
                    </a:p>
                  </a:txBody>
                  <a:tcPr marL="9525" marR="9525" marT="9525" marB="0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28.00 </a:t>
                      </a:r>
                    </a:p>
                  </a:txBody>
                  <a:tcPr marL="9525" marR="9525" marT="9525" marB="0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57389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C2AC5D3-BD7A-1953-AEB6-CF6941AB0A1B}"/>
              </a:ext>
            </a:extLst>
          </p:cNvPr>
          <p:cNvSpPr txBox="1"/>
          <p:nvPr/>
        </p:nvSpPr>
        <p:spPr>
          <a:xfrm>
            <a:off x="656874" y="7016967"/>
            <a:ext cx="16688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/>
              <a:t>Undergrad: </a:t>
            </a:r>
            <a:r>
              <a:rPr lang="en-US" sz="3600" i="1"/>
              <a:t>“I think through experience in other areas of business or</a:t>
            </a:r>
            <a:br>
              <a:rPr lang="en-US" sz="3600" i="1"/>
            </a:br>
            <a:r>
              <a:rPr lang="en-US" sz="3600" i="1"/>
              <a:t> taking supplemental certifications I can qualify myself for any title I want.”</a:t>
            </a:r>
          </a:p>
        </p:txBody>
      </p:sp>
    </p:spTree>
    <p:extLst>
      <p:ext uri="{BB962C8B-B14F-4D97-AF65-F5344CB8AC3E}">
        <p14:creationId xmlns:p14="http://schemas.microsoft.com/office/powerpoint/2010/main" val="1469266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DED83-80B5-AB0B-C91D-31A9AEDD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>
                <a:latin typeface="Helvetica Neue"/>
              </a:rPr>
              <a:t>Useful Skills and Software</a:t>
            </a:r>
            <a:endParaRPr lang="en-US" sz="6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5143C-78A9-8B94-CA3D-35EEF4E6A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34975" indent="-434975"/>
            <a:r>
              <a:rPr lang="en-US" sz="5400">
                <a:latin typeface="Helvetica Neue"/>
              </a:rPr>
              <a:t>What software have students used in their career</a:t>
            </a:r>
          </a:p>
          <a:p>
            <a:pPr marL="434975" indent="-434975"/>
            <a:r>
              <a:rPr lang="en-US" sz="5400">
                <a:latin typeface="Helvetica Neue"/>
              </a:rPr>
              <a:t>What have they used recently?</a:t>
            </a:r>
          </a:p>
          <a:p>
            <a:pPr marL="434975" indent="-434975"/>
            <a:r>
              <a:rPr lang="en-US" sz="5400">
                <a:latin typeface="Helvetica Neue"/>
              </a:rPr>
              <a:t>What of these have we prepared them for specifically?</a:t>
            </a:r>
          </a:p>
          <a:p>
            <a:pPr marL="434975" indent="-434975"/>
            <a:r>
              <a:rPr lang="en-US" sz="5400">
                <a:latin typeface="Helvetica Neue"/>
              </a:rPr>
              <a:t>What could we do better in their prep?</a:t>
            </a:r>
          </a:p>
        </p:txBody>
      </p:sp>
    </p:spTree>
    <p:extLst>
      <p:ext uri="{BB962C8B-B14F-4D97-AF65-F5344CB8AC3E}">
        <p14:creationId xmlns:p14="http://schemas.microsoft.com/office/powerpoint/2010/main" val="3597261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462959" y="383350"/>
            <a:ext cx="4797322" cy="1143001"/>
          </a:xfrm>
        </p:spPr>
        <p:txBody>
          <a:bodyPr/>
          <a:lstStyle/>
          <a:p>
            <a:r>
              <a:rPr lang="en-US" sz="6000">
                <a:latin typeface="Helvetica Neue"/>
              </a:rPr>
              <a:t>Motivation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318" y="1337985"/>
            <a:ext cx="14935199" cy="6774713"/>
          </a:xfrm>
        </p:spPr>
        <p:txBody>
          <a:bodyPr/>
          <a:lstStyle/>
          <a:p>
            <a:pPr marL="434975" indent="-434975"/>
            <a:r>
              <a:rPr lang="en-US">
                <a:latin typeface="Helvetica Neue"/>
              </a:rPr>
              <a:t>We are examining what careers/jobs that students are getting after leaving our program.</a:t>
            </a:r>
            <a:endParaRPr lang="en-US" sz="4400">
              <a:latin typeface="Helvetica Neue"/>
            </a:endParaRPr>
          </a:p>
          <a:p>
            <a:pPr marL="434975" indent="-434975"/>
            <a:r>
              <a:rPr lang="en-US">
                <a:latin typeface="Helvetica Neue"/>
              </a:rPr>
              <a:t>We are determining what changes should be made to our curriculum for our BSBA in Business Analytics and MS BA.</a:t>
            </a:r>
          </a:p>
          <a:p>
            <a:pPr marL="943610" lvl="1" indent="-362585"/>
            <a:r>
              <a:rPr lang="en-US" sz="3200">
                <a:latin typeface="Helvetica Neue"/>
              </a:rPr>
              <a:t>Our BSBA in Business Analytics had its first graduates in 2016. The only major change to the curriculum is the addition of Python.</a:t>
            </a:r>
          </a:p>
          <a:p>
            <a:pPr marL="943610" lvl="1" indent="-362585"/>
            <a:r>
              <a:rPr lang="en-US" sz="3200">
                <a:latin typeface="Helvetica Neue"/>
              </a:rPr>
              <a:t>Our MSBA has undergone a number of changes since  2013 including the addition of a cloud computing class and updates to our capstone.</a:t>
            </a:r>
            <a:endParaRPr lang="en-US" sz="3200"/>
          </a:p>
          <a:p>
            <a:endParaRPr lang="en-US" sz="3600"/>
          </a:p>
          <a:p>
            <a:pPr lvl="2"/>
            <a:endParaRPr lang="en-US" sz="2400"/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0B1D9095-4DFF-3547-A8B3-1404031DD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4518" y="6326193"/>
            <a:ext cx="2303505" cy="23035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300774-53EA-3A96-5FDA-9E9F1F250575}"/>
              </a:ext>
            </a:extLst>
          </p:cNvPr>
          <p:cNvSpPr txBox="1"/>
          <p:nvPr/>
        </p:nvSpPr>
        <p:spPr>
          <a:xfrm>
            <a:off x="12177721" y="8515459"/>
            <a:ext cx="4869867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800" b="1">
                <a:hlinkClick r:id="rId4"/>
              </a:rPr>
              <a:t>bit.ly/KKPresentationFiles</a:t>
            </a:r>
            <a:endParaRPr lang="en-US" sz="2800" b="1"/>
          </a:p>
        </p:txBody>
      </p:sp>
    </p:spTree>
    <p:extLst>
      <p:ext uri="{BB962C8B-B14F-4D97-AF65-F5344CB8AC3E}">
        <p14:creationId xmlns:p14="http://schemas.microsoft.com/office/powerpoint/2010/main" val="3917357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CD629-BAF2-0000-53F2-6651A2AD1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850" y="762004"/>
            <a:ext cx="15543179" cy="1143001"/>
          </a:xfrm>
        </p:spPr>
        <p:txBody>
          <a:bodyPr/>
          <a:lstStyle/>
          <a:p>
            <a:r>
              <a:rPr lang="en-US" sz="5400">
                <a:latin typeface="Helvetica Neue"/>
              </a:rPr>
              <a:t>Top Skills/Software for Undergrads and Grads</a:t>
            </a:r>
            <a:endParaRPr lang="en-US" sz="540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AECC786-1576-E9E9-CC0A-204060461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62" y="1647007"/>
            <a:ext cx="15671483" cy="705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1025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2016A-3E37-5C2A-E0D0-88E7D26F3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850" y="762004"/>
            <a:ext cx="15543179" cy="1143001"/>
          </a:xfrm>
        </p:spPr>
        <p:txBody>
          <a:bodyPr/>
          <a:lstStyle/>
          <a:p>
            <a:r>
              <a:rPr lang="en-US" sz="6000">
                <a:latin typeface="Helvetica Neue"/>
              </a:rPr>
              <a:t>Used Weekly In the Last 6 Months – Top </a:t>
            </a:r>
            <a:endParaRPr lang="en-US" sz="600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010F14E-2392-9AFD-1378-AFFFB672C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885" y="1636101"/>
            <a:ext cx="13000384" cy="684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994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2016A-3E37-5C2A-E0D0-88E7D26F3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03" y="762004"/>
            <a:ext cx="16553402" cy="1143001"/>
          </a:xfrm>
        </p:spPr>
        <p:txBody>
          <a:bodyPr/>
          <a:lstStyle/>
          <a:p>
            <a:r>
              <a:rPr lang="en-US" sz="6000">
                <a:latin typeface="Helvetica Neue"/>
              </a:rPr>
              <a:t>Used Weekly In the Last 6 Months – Bottom </a:t>
            </a:r>
            <a:endParaRPr lang="en-US" sz="6000"/>
          </a:p>
        </p:txBody>
      </p:sp>
      <p:pic>
        <p:nvPicPr>
          <p:cNvPr id="3" name="Picture 2" descr="A screenshot of a data sheet&#10;&#10;Description automatically generated">
            <a:extLst>
              <a:ext uri="{FF2B5EF4-FFF2-40B4-BE49-F238E27FC236}">
                <a16:creationId xmlns:a16="http://schemas.microsoft.com/office/drawing/2014/main" id="{F43C5CD8-60E5-19FA-FE0F-AF68D38C2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101" y="1952600"/>
            <a:ext cx="14096220" cy="637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980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C0F61-2059-9D6F-2D61-63ED503C2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>
                <a:latin typeface="Helvetica Neue"/>
              </a:rPr>
              <a:t>Changes Requested - Combined</a:t>
            </a:r>
            <a:endParaRPr lang="en-US" sz="6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0C065-8558-C24E-1D56-525769B91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542" y="1722789"/>
            <a:ext cx="14327487" cy="6278211"/>
          </a:xfrm>
        </p:spPr>
        <p:txBody>
          <a:bodyPr/>
          <a:lstStyle/>
          <a:p>
            <a:pPr marL="434975" indent="-434975"/>
            <a:r>
              <a:rPr lang="en-US" sz="4800" dirty="0">
                <a:latin typeface="Helvetica Neue"/>
              </a:rPr>
              <a:t>Python/More Python – 6</a:t>
            </a:r>
            <a:endParaRPr lang="en-US" sz="4800" dirty="0"/>
          </a:p>
          <a:p>
            <a:pPr marL="434975" indent="-434975"/>
            <a:r>
              <a:rPr lang="en-US" sz="4800" dirty="0">
                <a:latin typeface="Helvetica Neue"/>
              </a:rPr>
              <a:t>SQL/More SQL – 3</a:t>
            </a:r>
            <a:endParaRPr lang="en-US" sz="4800" dirty="0"/>
          </a:p>
          <a:p>
            <a:pPr marL="434975" indent="-434975"/>
            <a:r>
              <a:rPr lang="en-US" sz="4800" dirty="0">
                <a:latin typeface="Helvetica Neue"/>
              </a:rPr>
              <a:t>Communication Skills – 2</a:t>
            </a:r>
            <a:endParaRPr lang="en-US" sz="4800" dirty="0"/>
          </a:p>
          <a:p>
            <a:pPr marL="434975" indent="-434975"/>
            <a:r>
              <a:rPr lang="en-US" sz="4800" dirty="0">
                <a:latin typeface="Helvetica Neue"/>
              </a:rPr>
              <a:t>More Stats – 2</a:t>
            </a:r>
            <a:endParaRPr lang="en-US" sz="4800" dirty="0"/>
          </a:p>
          <a:p>
            <a:pPr marL="434975" indent="-434975"/>
            <a:r>
              <a:rPr lang="en-US" sz="4800" dirty="0">
                <a:latin typeface="Helvetica Neue"/>
              </a:rPr>
              <a:t>More Cases and Projects – 2 </a:t>
            </a:r>
            <a:endParaRPr lang="en-US" sz="4800" dirty="0"/>
          </a:p>
          <a:p>
            <a:pPr marL="434975" indent="-434975"/>
            <a:r>
              <a:rPr lang="en-US" sz="4800" dirty="0">
                <a:latin typeface="Helvetica Neue"/>
              </a:rPr>
              <a:t>My Favorites: Practice responding to challenges at the end of a presentation</a:t>
            </a:r>
            <a:endParaRPr lang="en-US" sz="4800" dirty="0"/>
          </a:p>
          <a:p>
            <a:pPr marL="434975" indent="-434975"/>
            <a:r>
              <a:rPr lang="en-US" sz="4800" dirty="0">
                <a:latin typeface="Helvetica Neue"/>
              </a:rPr>
              <a:t>Keep it real – not much modeling in job</a:t>
            </a:r>
            <a:endParaRPr lang="en-US" sz="4800" dirty="0"/>
          </a:p>
          <a:p>
            <a:pPr marL="434975" indent="-434975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72CAF7-D87E-0332-D497-79716641C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369" y="2009447"/>
            <a:ext cx="2864230" cy="2237114"/>
          </a:xfrm>
          <a:prstGeom prst="rect">
            <a:avLst/>
          </a:prstGeom>
        </p:spPr>
      </p:pic>
      <p:pic>
        <p:nvPicPr>
          <p:cNvPr id="1028" name="Picture 4" descr="Monty Python Wallpaper ·① WallpaperTag">
            <a:extLst>
              <a:ext uri="{FF2B5EF4-FFF2-40B4-BE49-F238E27FC236}">
                <a16:creationId xmlns:a16="http://schemas.microsoft.com/office/drawing/2014/main" id="{8321F680-3C19-8A2E-902E-A5615276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6142" y="7344229"/>
            <a:ext cx="4288883" cy="241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8ECCD4-46A7-A7AD-57D8-DBC7FA2DC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6142" y="1593484"/>
            <a:ext cx="4020910" cy="2412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445635-26A1-A3AC-6890-2D72AE466C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8417" y="3929579"/>
            <a:ext cx="3422876" cy="228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49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1B4AC-9519-5398-AF96-33A755D82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>
                <a:latin typeface="Helvetica Neue"/>
              </a:rPr>
              <a:t>Take Aways</a:t>
            </a:r>
            <a:endParaRPr lang="en-US" sz="6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CBAF8-0E64-1514-533C-16E9B0E0D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34975" indent="-434975"/>
            <a:r>
              <a:rPr lang="en-US" sz="5400">
                <a:latin typeface="Helvetica Neue"/>
              </a:rPr>
              <a:t>We have already made some of the changes</a:t>
            </a:r>
            <a:endParaRPr lang="en-US" sz="5400"/>
          </a:p>
          <a:p>
            <a:pPr marL="434975" indent="-434975"/>
            <a:r>
              <a:rPr lang="en-US" sz="5400">
                <a:latin typeface="Helvetica Neue"/>
              </a:rPr>
              <a:t>Other things are going to be good to consider</a:t>
            </a:r>
          </a:p>
          <a:p>
            <a:pPr marL="434975" indent="-434975"/>
            <a:r>
              <a:rPr lang="en-US" sz="5400">
                <a:latin typeface="Helvetica Neue"/>
              </a:rPr>
              <a:t>We have similar outcomes and feedback from both undergraduate and graduate students</a:t>
            </a:r>
          </a:p>
          <a:p>
            <a:pPr marL="434975" indent="-434975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23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22916-8625-4D75-A031-2C21CACDA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9849" y="2309821"/>
            <a:ext cx="6753225" cy="3581400"/>
          </a:xfrm>
        </p:spPr>
        <p:txBody>
          <a:bodyPr/>
          <a:lstStyle/>
          <a:p>
            <a:pPr algn="ctr"/>
            <a:r>
              <a:rPr lang="en-US" sz="4000" err="1">
                <a:solidFill>
                  <a:schemeClr val="tx1"/>
                </a:solidFill>
              </a:rPr>
              <a:t>Stoney@du.edu</a:t>
            </a:r>
            <a:br>
              <a:rPr lang="en-US" sz="4000">
                <a:solidFill>
                  <a:schemeClr val="tx1"/>
                </a:solidFill>
              </a:rPr>
            </a:br>
            <a:r>
              <a:rPr lang="en-US" sz="4000" err="1">
                <a:solidFill>
                  <a:schemeClr val="tx1"/>
                </a:solidFill>
              </a:rPr>
              <a:t>KKeeling@du.edu</a:t>
            </a:r>
            <a:br>
              <a:rPr lang="en-US" sz="4000">
                <a:solidFill>
                  <a:schemeClr val="tx1"/>
                </a:solidFill>
              </a:rPr>
            </a:br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CBA0F7-569B-B014-7643-6E4F58EE6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2328" y="6249992"/>
            <a:ext cx="10741025" cy="1751013"/>
          </a:xfrm>
        </p:spPr>
        <p:txBody>
          <a:bodyPr/>
          <a:lstStyle/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5CE9E04B-7F03-8246-E5C0-D4E6FD879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5118" y="3726642"/>
            <a:ext cx="2303505" cy="23035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BE64D8-70C2-D741-BED6-830478484F21}"/>
              </a:ext>
            </a:extLst>
          </p:cNvPr>
          <p:cNvSpPr txBox="1"/>
          <p:nvPr/>
        </p:nvSpPr>
        <p:spPr>
          <a:xfrm>
            <a:off x="9389606" y="5908845"/>
            <a:ext cx="4713698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800" b="1">
                <a:hlinkClick r:id="rId3"/>
              </a:rPr>
              <a:t>bit.ly/KKPresentationFiles</a:t>
            </a:r>
            <a:endParaRPr lang="en-US" sz="2800" b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6A4E05-E152-9CE3-2115-9AFBB2218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365" y="2363789"/>
            <a:ext cx="5133975" cy="591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8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8D780E-4E3B-A640-93F8-2CF2D172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>
                <a:latin typeface="Helvetica Neue"/>
              </a:rPr>
              <a:t>History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F40B76-78CA-344C-97D2-EEB2E7BCD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60" y="1872378"/>
            <a:ext cx="15661594" cy="34870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232286-665C-644E-9521-7E43F2E731C1}"/>
              </a:ext>
            </a:extLst>
          </p:cNvPr>
          <p:cNvSpPr txBox="1"/>
          <p:nvPr/>
        </p:nvSpPr>
        <p:spPr>
          <a:xfrm>
            <a:off x="318957" y="5743663"/>
            <a:ext cx="16633734" cy="38518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400">
                <a:latin typeface="Arial"/>
                <a:ea typeface="ＭＳ Ｐゴシック"/>
                <a:cs typeface="Arial"/>
              </a:rPr>
              <a:t>First MSBA Graduates Summer 2013 </a:t>
            </a:r>
            <a:endParaRPr lang="en-US" sz="4400">
              <a:cs typeface="Arial"/>
            </a:endParaRPr>
          </a:p>
          <a:p>
            <a:pPr algn="ctr"/>
            <a:r>
              <a:rPr lang="en-US" sz="4400">
                <a:latin typeface="Arial"/>
                <a:ea typeface="ＭＳ Ｐゴシック"/>
                <a:cs typeface="Arial"/>
              </a:rPr>
              <a:t>(Previous MS Business Intelligence, MS Data Mining)</a:t>
            </a:r>
          </a:p>
          <a:p>
            <a:pPr algn="ctr"/>
            <a:r>
              <a:rPr lang="en-US" sz="4400">
                <a:latin typeface="Arial"/>
                <a:ea typeface="ＭＳ Ｐゴシック"/>
                <a:cs typeface="Arial"/>
              </a:rPr>
              <a:t>First BSBA Business Analytics Majors Spring 2016 </a:t>
            </a:r>
            <a:endParaRPr lang="en-US" sz="4400">
              <a:cs typeface="Arial"/>
            </a:endParaRPr>
          </a:p>
          <a:p>
            <a:pPr algn="ctr"/>
            <a:r>
              <a:rPr lang="en-US" sz="4400">
                <a:latin typeface="Arial"/>
                <a:ea typeface="ＭＳ Ｐゴシック"/>
                <a:cs typeface="Arial"/>
              </a:rPr>
              <a:t>(Previous Statistics Major, Information Technology Major)</a:t>
            </a:r>
          </a:p>
          <a:p>
            <a:pPr algn="ctr"/>
            <a:endParaRPr lang="en-US" sz="3415"/>
          </a:p>
          <a:p>
            <a:pPr algn="ctr"/>
            <a:endParaRPr lang="en-US" sz="3415"/>
          </a:p>
        </p:txBody>
      </p:sp>
    </p:spTree>
    <p:extLst>
      <p:ext uri="{BB962C8B-B14F-4D97-AF65-F5344CB8AC3E}">
        <p14:creationId xmlns:p14="http://schemas.microsoft.com/office/powerpoint/2010/main" val="4092250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1F6D374-7E08-9AC3-E950-382834C3C07E}"/>
              </a:ext>
            </a:extLst>
          </p:cNvPr>
          <p:cNvSpPr/>
          <p:nvPr/>
        </p:nvSpPr>
        <p:spPr>
          <a:xfrm>
            <a:off x="11840049" y="1765736"/>
            <a:ext cx="3657600" cy="9144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01719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</a:rPr>
              <a:t>Automating Business Processes</a:t>
            </a:r>
          </a:p>
          <a:p>
            <a:pPr algn="ctr"/>
            <a:r>
              <a:rPr lang="en-US" sz="2000" b="1">
                <a:solidFill>
                  <a:schemeClr val="tx1"/>
                </a:solidFill>
              </a:rPr>
              <a:t>(Excel VBA, Python)</a:t>
            </a:r>
            <a:endParaRPr lang="en-US" sz="2000" b="1">
              <a:solidFill>
                <a:schemeClr val="tx1"/>
              </a:solidFill>
              <a:cs typeface="Calibri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C09D8F23-21DF-C2E6-B52D-085EF0AC1721}"/>
              </a:ext>
            </a:extLst>
          </p:cNvPr>
          <p:cNvSpPr/>
          <p:nvPr/>
        </p:nvSpPr>
        <p:spPr>
          <a:xfrm>
            <a:off x="11840049" y="3110882"/>
            <a:ext cx="3657600" cy="9144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01719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</a:rPr>
              <a:t>Found of Info Management</a:t>
            </a:r>
          </a:p>
          <a:p>
            <a:pPr algn="ctr"/>
            <a:r>
              <a:rPr lang="en-US" sz="2000" b="1">
                <a:solidFill>
                  <a:schemeClr val="tx1"/>
                </a:solidFill>
              </a:rPr>
              <a:t>(Access, Visio)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55959226-3B73-7076-1BC3-EEA515C92FAE}"/>
              </a:ext>
            </a:extLst>
          </p:cNvPr>
          <p:cNvSpPr/>
          <p:nvPr/>
        </p:nvSpPr>
        <p:spPr>
          <a:xfrm>
            <a:off x="11908278" y="4381587"/>
            <a:ext cx="3657600" cy="113891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01719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</a:rPr>
              <a:t>Enterprise Info </a:t>
            </a:r>
            <a:r>
              <a:rPr lang="en-US" sz="2000" b="1" err="1">
                <a:solidFill>
                  <a:schemeClr val="tx1"/>
                </a:solidFill>
              </a:rPr>
              <a:t>Mgmt</a:t>
            </a:r>
            <a:endParaRPr lang="en-US" sz="2000" b="1">
              <a:solidFill>
                <a:schemeClr val="tx1"/>
              </a:solidFill>
            </a:endParaRPr>
          </a:p>
          <a:p>
            <a:pPr algn="ctr"/>
            <a:r>
              <a:rPr lang="en-US" sz="2000" b="1">
                <a:solidFill>
                  <a:schemeClr val="tx1"/>
                </a:solidFill>
              </a:rPr>
              <a:t>(Visio, SQL Server OLTP,  Visual Studio, Azure)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F1D8F587-06F5-B24A-2FD6-A6923D30EC48}"/>
              </a:ext>
            </a:extLst>
          </p:cNvPr>
          <p:cNvSpPr/>
          <p:nvPr/>
        </p:nvSpPr>
        <p:spPr>
          <a:xfrm>
            <a:off x="6239268" y="1946406"/>
            <a:ext cx="4050807" cy="154708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01719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Data Ware and BI</a:t>
            </a:r>
          </a:p>
          <a:p>
            <a:pPr algn="ctr"/>
            <a:r>
              <a:rPr lang="en-US" b="1">
                <a:solidFill>
                  <a:schemeClr val="tx1"/>
                </a:solidFill>
              </a:rPr>
              <a:t>(SQL Server BI: SSMS/IS/AS, </a:t>
            </a:r>
            <a:br>
              <a:rPr lang="en-US" b="1">
                <a:solidFill>
                  <a:schemeClr val="tx1"/>
                </a:solidFill>
              </a:rPr>
            </a:br>
            <a:r>
              <a:rPr lang="en-US" b="1">
                <a:solidFill>
                  <a:schemeClr val="tx1"/>
                </a:solidFill>
              </a:rPr>
              <a:t>PowerPivot, OLTP to OLAP; </a:t>
            </a:r>
            <a:r>
              <a:rPr lang="en-US" b="1" err="1">
                <a:solidFill>
                  <a:schemeClr val="tx1"/>
                </a:solidFill>
              </a:rPr>
              <a:t>PowerBI</a:t>
            </a:r>
            <a:r>
              <a:rPr lang="en-US" b="1">
                <a:solidFill>
                  <a:schemeClr val="tx1"/>
                </a:solidFill>
              </a:rPr>
              <a:t>, Azure)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B159A66B-B298-95BE-13F5-4602319B7ED3}"/>
              </a:ext>
            </a:extLst>
          </p:cNvPr>
          <p:cNvSpPr/>
          <p:nvPr/>
        </p:nvSpPr>
        <p:spPr>
          <a:xfrm>
            <a:off x="6239269" y="3657798"/>
            <a:ext cx="4050806" cy="89496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01719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Project Management </a:t>
            </a:r>
            <a:br>
              <a:rPr lang="en-US" b="1">
                <a:solidFill>
                  <a:schemeClr val="tx1"/>
                </a:solidFill>
              </a:rPr>
            </a:br>
            <a:r>
              <a:rPr lang="en-US" b="1">
                <a:solidFill>
                  <a:schemeClr val="tx1"/>
                </a:solidFill>
              </a:rPr>
              <a:t>and Simulation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4D3A9E5C-73E2-A2AA-5C8B-9B94F4531DBD}"/>
              </a:ext>
            </a:extLst>
          </p:cNvPr>
          <p:cNvSpPr/>
          <p:nvPr/>
        </p:nvSpPr>
        <p:spPr>
          <a:xfrm>
            <a:off x="6258391" y="4920255"/>
            <a:ext cx="4000616" cy="85759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01719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</a:rPr>
              <a:t>Capstone Project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162B43F3-95A0-F9EE-BCEE-B699A8357764}"/>
              </a:ext>
            </a:extLst>
          </p:cNvPr>
          <p:cNvSpPr/>
          <p:nvPr/>
        </p:nvSpPr>
        <p:spPr>
          <a:xfrm>
            <a:off x="1343956" y="1828837"/>
            <a:ext cx="3200400" cy="117247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01719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Data Mining and Visualization</a:t>
            </a:r>
          </a:p>
          <a:p>
            <a:pPr algn="ctr"/>
            <a:r>
              <a:rPr lang="en-US" b="1">
                <a:solidFill>
                  <a:schemeClr val="tx1"/>
                </a:solidFill>
              </a:rPr>
              <a:t>(JMP, Tableau)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FDD82F7A-C1B8-750F-380E-A512E30E230B}"/>
              </a:ext>
            </a:extLst>
          </p:cNvPr>
          <p:cNvSpPr/>
          <p:nvPr/>
        </p:nvSpPr>
        <p:spPr>
          <a:xfrm>
            <a:off x="1337284" y="5066339"/>
            <a:ext cx="3666144" cy="107534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01719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</a:rPr>
              <a:t>Optimization</a:t>
            </a:r>
          </a:p>
          <a:p>
            <a:pPr algn="ctr"/>
            <a:r>
              <a:rPr lang="en-US" sz="2000" b="1">
                <a:solidFill>
                  <a:schemeClr val="tx1"/>
                </a:solidFill>
              </a:rPr>
              <a:t>(Excel)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44165306-8084-3BD5-4B2B-F64C35E6CF16}"/>
              </a:ext>
            </a:extLst>
          </p:cNvPr>
          <p:cNvSpPr/>
          <p:nvPr/>
        </p:nvSpPr>
        <p:spPr>
          <a:xfrm>
            <a:off x="1325601" y="3458824"/>
            <a:ext cx="3657600" cy="117247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01719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Complex Data Analytics </a:t>
            </a:r>
            <a:br>
              <a:rPr lang="en-US" b="1">
                <a:solidFill>
                  <a:schemeClr val="tx1"/>
                </a:solidFill>
              </a:rPr>
            </a:br>
            <a:r>
              <a:rPr lang="en-US" b="1">
                <a:solidFill>
                  <a:schemeClr val="tx1"/>
                </a:solidFill>
              </a:rPr>
              <a:t>(Text/Network)</a:t>
            </a:r>
          </a:p>
          <a:p>
            <a:pPr algn="ctr"/>
            <a:r>
              <a:rPr lang="en-US" b="1">
                <a:solidFill>
                  <a:schemeClr val="tx1"/>
                </a:solidFill>
              </a:rPr>
              <a:t>(Python, Alteryx, </a:t>
            </a:r>
            <a:r>
              <a:rPr lang="en-US" b="1" err="1">
                <a:solidFill>
                  <a:schemeClr val="tx1"/>
                </a:solidFill>
              </a:rPr>
              <a:t>NodeXL</a:t>
            </a:r>
            <a:r>
              <a:rPr lang="en-US" b="1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421506A-550E-3384-80AD-AEC75A531C04}"/>
              </a:ext>
            </a:extLst>
          </p:cNvPr>
          <p:cNvCxnSpPr>
            <a:stCxn id="45" idx="2"/>
            <a:endCxn id="46" idx="0"/>
          </p:cNvCxnSpPr>
          <p:nvPr/>
        </p:nvCxnSpPr>
        <p:spPr>
          <a:xfrm>
            <a:off x="13668849" y="2680136"/>
            <a:ext cx="0" cy="430746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2E1292C-5285-335A-6192-3B451347C852}"/>
              </a:ext>
            </a:extLst>
          </p:cNvPr>
          <p:cNvCxnSpPr>
            <a:cxnSpLocks/>
          </p:cNvCxnSpPr>
          <p:nvPr/>
        </p:nvCxnSpPr>
        <p:spPr>
          <a:xfrm flipH="1" flipV="1">
            <a:off x="9926653" y="3161779"/>
            <a:ext cx="1486500" cy="40532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24FEBF5-3B85-E8B8-0E7E-9E09AB3A914C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13668849" y="4025282"/>
            <a:ext cx="68229" cy="3563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C9FC956-14CF-FF8C-F804-D0A47702F799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 flipH="1">
            <a:off x="8258699" y="4552767"/>
            <a:ext cx="5973" cy="3674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F92D73F0-56D8-1B1D-89D1-EAC13666C18D}"/>
              </a:ext>
            </a:extLst>
          </p:cNvPr>
          <p:cNvSpPr/>
          <p:nvPr/>
        </p:nvSpPr>
        <p:spPr>
          <a:xfrm>
            <a:off x="9245987" y="6145498"/>
            <a:ext cx="3657600" cy="105350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01719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</a:rPr>
              <a:t>2 Electives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6941C5B-156D-DBC8-0981-B7E2C3BB811A}"/>
              </a:ext>
            </a:extLst>
          </p:cNvPr>
          <p:cNvCxnSpPr/>
          <p:nvPr/>
        </p:nvCxnSpPr>
        <p:spPr>
          <a:xfrm>
            <a:off x="2459739" y="3083151"/>
            <a:ext cx="8863" cy="37567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50B8FFA-6E9C-5698-D873-790F246B97C2}"/>
              </a:ext>
            </a:extLst>
          </p:cNvPr>
          <p:cNvSpPr txBox="1"/>
          <p:nvPr/>
        </p:nvSpPr>
        <p:spPr>
          <a:xfrm rot="16200000">
            <a:off x="764498" y="2187391"/>
            <a:ext cx="858440" cy="408623"/>
          </a:xfrm>
          <a:prstGeom prst="flowChartAlternateProcess">
            <a:avLst/>
          </a:prstGeom>
          <a:solidFill>
            <a:srgbClr val="9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3200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DFBB0C1-B91B-39B5-9D6B-001FD118D71B}"/>
              </a:ext>
            </a:extLst>
          </p:cNvPr>
          <p:cNvSpPr txBox="1"/>
          <p:nvPr/>
        </p:nvSpPr>
        <p:spPr>
          <a:xfrm rot="16200000">
            <a:off x="836538" y="5325961"/>
            <a:ext cx="911280" cy="408623"/>
          </a:xfrm>
          <a:prstGeom prst="flowChartAlternateProcess">
            <a:avLst/>
          </a:prstGeom>
          <a:solidFill>
            <a:srgbClr val="9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3440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3BC3BEF-F923-01E3-7815-0E4090440F13}"/>
              </a:ext>
            </a:extLst>
          </p:cNvPr>
          <p:cNvSpPr txBox="1"/>
          <p:nvPr/>
        </p:nvSpPr>
        <p:spPr>
          <a:xfrm rot="16200000">
            <a:off x="11329290" y="2016539"/>
            <a:ext cx="858440" cy="408623"/>
          </a:xfrm>
          <a:prstGeom prst="flowChartAlternateProcess">
            <a:avLst/>
          </a:prstGeom>
          <a:solidFill>
            <a:srgbClr val="9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3100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87F14CE-398C-96D6-5443-B2E199889567}"/>
              </a:ext>
            </a:extLst>
          </p:cNvPr>
          <p:cNvSpPr txBox="1"/>
          <p:nvPr/>
        </p:nvSpPr>
        <p:spPr>
          <a:xfrm rot="16200000">
            <a:off x="11329290" y="4634409"/>
            <a:ext cx="858440" cy="408623"/>
          </a:xfrm>
          <a:prstGeom prst="flowChartAlternateProcess">
            <a:avLst/>
          </a:prstGeom>
          <a:solidFill>
            <a:srgbClr val="9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3240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B067B49-BBC3-62A8-13E5-A4F07E5A3D30}"/>
              </a:ext>
            </a:extLst>
          </p:cNvPr>
          <p:cNvSpPr txBox="1"/>
          <p:nvPr/>
        </p:nvSpPr>
        <p:spPr>
          <a:xfrm rot="16200000">
            <a:off x="5719115" y="2512432"/>
            <a:ext cx="858440" cy="408623"/>
          </a:xfrm>
          <a:prstGeom prst="flowChartAlternateProcess">
            <a:avLst/>
          </a:prstGeom>
          <a:solidFill>
            <a:srgbClr val="9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3300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CBA8F0D-CC50-1493-943C-ECFE3DE130CF}"/>
              </a:ext>
            </a:extLst>
          </p:cNvPr>
          <p:cNvSpPr txBox="1"/>
          <p:nvPr/>
        </p:nvSpPr>
        <p:spPr>
          <a:xfrm rot="16200000">
            <a:off x="5753432" y="5145158"/>
            <a:ext cx="858439" cy="408623"/>
          </a:xfrm>
          <a:prstGeom prst="flowChartAlternateProcess">
            <a:avLst/>
          </a:prstGeom>
          <a:solidFill>
            <a:srgbClr val="9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3500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A66224C-6E0A-84D9-A21C-BE0601B7C817}"/>
              </a:ext>
            </a:extLst>
          </p:cNvPr>
          <p:cNvSpPr txBox="1"/>
          <p:nvPr/>
        </p:nvSpPr>
        <p:spPr>
          <a:xfrm rot="16200000">
            <a:off x="776639" y="3787591"/>
            <a:ext cx="858440" cy="408623"/>
          </a:xfrm>
          <a:prstGeom prst="flowChartAlternateProcess">
            <a:avLst/>
          </a:prstGeom>
          <a:solidFill>
            <a:srgbClr val="9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3400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5D5577A-7B64-F25A-7FE9-6D20DA391FED}"/>
              </a:ext>
            </a:extLst>
          </p:cNvPr>
          <p:cNvSpPr txBox="1"/>
          <p:nvPr/>
        </p:nvSpPr>
        <p:spPr>
          <a:xfrm rot="16200000">
            <a:off x="11252860" y="3364496"/>
            <a:ext cx="858440" cy="408623"/>
          </a:xfrm>
          <a:prstGeom prst="flowChartAlternateProcess">
            <a:avLst/>
          </a:prstGeom>
          <a:solidFill>
            <a:srgbClr val="9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3140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FCBE2E4-40F7-527F-32C7-59527AB167B6}"/>
              </a:ext>
            </a:extLst>
          </p:cNvPr>
          <p:cNvSpPr txBox="1"/>
          <p:nvPr/>
        </p:nvSpPr>
        <p:spPr>
          <a:xfrm rot="16200000">
            <a:off x="5723803" y="3883277"/>
            <a:ext cx="858439" cy="408623"/>
          </a:xfrm>
          <a:prstGeom prst="flowChartAlternateProcess">
            <a:avLst/>
          </a:prstGeom>
          <a:solidFill>
            <a:srgbClr val="9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3340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FC47CB40-2CF3-61C9-FD34-6C1A88F73C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081" y="1718184"/>
            <a:ext cx="593690" cy="46002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2AB99734-E2D7-7702-8CA8-A3A24D613F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000" y="3658893"/>
            <a:ext cx="593690" cy="460028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A91FC31-41C8-86ED-CF2A-F0DCA59C9F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51" y="4982622"/>
            <a:ext cx="534021" cy="360463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31D8A280-C326-487A-BFB8-A41C5D4DEC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6295" y="1601723"/>
            <a:ext cx="534021" cy="360463"/>
          </a:xfrm>
          <a:prstGeom prst="rect">
            <a:avLst/>
          </a:prstGeom>
        </p:spPr>
      </p:pic>
      <p:pic>
        <p:nvPicPr>
          <p:cNvPr id="73" name="Picture 4" descr="Icon&#10;&#10;Description automatically generated">
            <a:extLst>
              <a:ext uri="{FF2B5EF4-FFF2-40B4-BE49-F238E27FC236}">
                <a16:creationId xmlns:a16="http://schemas.microsoft.com/office/drawing/2014/main" id="{1BB0F919-EBB5-4764-3C4A-CC788CA71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4226" y="2171233"/>
            <a:ext cx="481412" cy="481412"/>
          </a:xfrm>
          <a:prstGeom prst="rect">
            <a:avLst/>
          </a:prstGeom>
        </p:spPr>
      </p:pic>
      <p:pic>
        <p:nvPicPr>
          <p:cNvPr id="74" name="Picture 4" descr="Icon&#10;&#10;Description automatically generated">
            <a:extLst>
              <a:ext uri="{FF2B5EF4-FFF2-40B4-BE49-F238E27FC236}">
                <a16:creationId xmlns:a16="http://schemas.microsoft.com/office/drawing/2014/main" id="{FCB7C4BB-3502-C180-4232-A94201A32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209" y="5453738"/>
            <a:ext cx="481412" cy="481412"/>
          </a:xfrm>
          <a:prstGeom prst="rect">
            <a:avLst/>
          </a:prstGeom>
        </p:spPr>
      </p:pic>
      <p:pic>
        <p:nvPicPr>
          <p:cNvPr id="75" name="Picture 4" descr="Icon&#10;&#10;Description automatically generated">
            <a:extLst>
              <a:ext uri="{FF2B5EF4-FFF2-40B4-BE49-F238E27FC236}">
                <a16:creationId xmlns:a16="http://schemas.microsoft.com/office/drawing/2014/main" id="{96909A19-9F76-F1B4-F589-9A9B312DD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2534" y="4208632"/>
            <a:ext cx="481412" cy="481412"/>
          </a:xfrm>
          <a:prstGeom prst="rect">
            <a:avLst/>
          </a:prstGeom>
        </p:spPr>
      </p:pic>
      <p:pic>
        <p:nvPicPr>
          <p:cNvPr id="76" name="Picture 4" descr="Version Control SQL Server and Azure DevOps – Database Joe">
            <a:extLst>
              <a:ext uri="{FF2B5EF4-FFF2-40B4-BE49-F238E27FC236}">
                <a16:creationId xmlns:a16="http://schemas.microsoft.com/office/drawing/2014/main" id="{0E965A1E-40A9-7585-A25A-F23820C49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6686" y="5069560"/>
            <a:ext cx="792164" cy="44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Version Control SQL Server and Azure DevOps – Database Joe">
            <a:extLst>
              <a:ext uri="{FF2B5EF4-FFF2-40B4-BE49-F238E27FC236}">
                <a16:creationId xmlns:a16="http://schemas.microsoft.com/office/drawing/2014/main" id="{FD3F788B-8FDD-C000-1336-EF05FAE4E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807" y="1847116"/>
            <a:ext cx="792164" cy="44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74BBA069-4E56-AB32-8185-6A840FFEDB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6146" y="2673106"/>
            <a:ext cx="355600" cy="34290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38F91C0E-556C-AC4E-D13A-34E27FA9D1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14055" y="3105813"/>
            <a:ext cx="401583" cy="391607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D6BC2999-71C7-BAE4-FE0A-6C21478346FB}"/>
              </a:ext>
            </a:extLst>
          </p:cNvPr>
          <p:cNvSpPr txBox="1"/>
          <p:nvPr/>
        </p:nvSpPr>
        <p:spPr>
          <a:xfrm>
            <a:off x="13223281" y="5570415"/>
            <a:ext cx="30338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C# behind forms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56EE388-8229-6A40-FA4C-876FE56D01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989" y="3850332"/>
            <a:ext cx="534021" cy="360463"/>
          </a:xfrm>
          <a:prstGeom prst="rect">
            <a:avLst/>
          </a:prstGeom>
        </p:spPr>
      </p:pic>
      <p:pic>
        <p:nvPicPr>
          <p:cNvPr id="82" name="Picture 2" descr="icon-tableau - Analytics Training Hub for Data Analytics ...">
            <a:extLst>
              <a:ext uri="{FF2B5EF4-FFF2-40B4-BE49-F238E27FC236}">
                <a16:creationId xmlns:a16="http://schemas.microsoft.com/office/drawing/2014/main" id="{D293830F-080D-594C-A8A3-4231B19C8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775" y="2397007"/>
            <a:ext cx="853860" cy="85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5121EEEC-425F-0F86-E606-E22144FA94BD}"/>
              </a:ext>
            </a:extLst>
          </p:cNvPr>
          <p:cNvSpPr txBox="1"/>
          <p:nvPr/>
        </p:nvSpPr>
        <p:spPr>
          <a:xfrm>
            <a:off x="2400768" y="6446774"/>
            <a:ext cx="4051045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ELECTIVES:</a:t>
            </a:r>
          </a:p>
          <a:p>
            <a:r>
              <a:rPr lang="en-US"/>
              <a:t>Analytics Careers</a:t>
            </a:r>
          </a:p>
          <a:p>
            <a:r>
              <a:rPr lang="en-US"/>
              <a:t>Sports Analytics</a:t>
            </a:r>
          </a:p>
          <a:p>
            <a:r>
              <a:rPr lang="en-US"/>
              <a:t>Nonparametric Statistics</a:t>
            </a:r>
          </a:p>
          <a:p>
            <a:r>
              <a:rPr lang="en-US"/>
              <a:t>Past: Database Driven Websites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8A799B8-33C6-3D23-24B5-200652688116}"/>
              </a:ext>
            </a:extLst>
          </p:cNvPr>
          <p:cNvSpPr txBox="1"/>
          <p:nvPr/>
        </p:nvSpPr>
        <p:spPr>
          <a:xfrm>
            <a:off x="7482873" y="8272889"/>
            <a:ext cx="942975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09">
              <a:defRPr/>
            </a:pPr>
            <a:r>
              <a:rPr lang="en-US"/>
              <a:t>MINOR: 3100 </a:t>
            </a:r>
            <a:r>
              <a:rPr lang="en-US" err="1"/>
              <a:t>Aut</a:t>
            </a:r>
            <a:r>
              <a:rPr lang="en-US"/>
              <a:t> Bus (Program.), 3140 Found IS (DB1) + 2 more classes</a:t>
            </a:r>
          </a:p>
        </p:txBody>
      </p:sp>
      <p:sp>
        <p:nvSpPr>
          <p:cNvPr id="93" name="Title 3">
            <a:extLst>
              <a:ext uri="{FF2B5EF4-FFF2-40B4-BE49-F238E27FC236}">
                <a16:creationId xmlns:a16="http://schemas.microsoft.com/office/drawing/2014/main" id="{E4AFC9D6-AE65-C4B5-DB03-71426BA48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807" y="335925"/>
            <a:ext cx="14327487" cy="1143001"/>
          </a:xfrm>
        </p:spPr>
        <p:txBody>
          <a:bodyPr/>
          <a:lstStyle/>
          <a:p>
            <a:r>
              <a:rPr lang="en-US" sz="6000">
                <a:latin typeface="Helvetica Neue"/>
              </a:rPr>
              <a:t>BSBA in Business Analytics</a:t>
            </a:r>
          </a:p>
        </p:txBody>
      </p:sp>
    </p:spTree>
    <p:extLst>
      <p:ext uri="{BB962C8B-B14F-4D97-AF65-F5344CB8AC3E}">
        <p14:creationId xmlns:p14="http://schemas.microsoft.com/office/powerpoint/2010/main" val="3093558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80B8CE9-A014-2B4E-8D8D-478BD9A9ECAB}"/>
              </a:ext>
            </a:extLst>
          </p:cNvPr>
          <p:cNvSpPr/>
          <p:nvPr/>
        </p:nvSpPr>
        <p:spPr>
          <a:xfrm>
            <a:off x="9594802" y="3930739"/>
            <a:ext cx="2992017" cy="97565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01719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5" b="1">
                <a:solidFill>
                  <a:schemeClr val="tx1"/>
                </a:solidFill>
              </a:rPr>
              <a:t>Optimization</a:t>
            </a:r>
          </a:p>
          <a:p>
            <a:pPr algn="ctr"/>
            <a:r>
              <a:rPr lang="en-US" sz="2135" b="1">
                <a:solidFill>
                  <a:schemeClr val="tx1"/>
                </a:solidFill>
              </a:rPr>
              <a:t>(Excel)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5935F84-CC50-774B-8077-FEC8AA698FB6}"/>
              </a:ext>
            </a:extLst>
          </p:cNvPr>
          <p:cNvSpPr/>
          <p:nvPr/>
        </p:nvSpPr>
        <p:spPr>
          <a:xfrm>
            <a:off x="5588363" y="6261399"/>
            <a:ext cx="3232457" cy="109146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01719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5" b="1">
                <a:solidFill>
                  <a:schemeClr val="tx1"/>
                </a:solidFill>
              </a:rPr>
              <a:t>Complex Data </a:t>
            </a:r>
          </a:p>
          <a:p>
            <a:pPr algn="ctr"/>
            <a:r>
              <a:rPr lang="en-US" sz="2135" b="1">
                <a:solidFill>
                  <a:schemeClr val="tx1"/>
                </a:solidFill>
              </a:rPr>
              <a:t>Analytics </a:t>
            </a:r>
            <a:br>
              <a:rPr lang="en-US" sz="2135" b="1">
                <a:solidFill>
                  <a:schemeClr val="tx1"/>
                </a:solidFill>
              </a:rPr>
            </a:br>
            <a:r>
              <a:rPr lang="en-US" sz="2135" b="1">
                <a:solidFill>
                  <a:schemeClr val="tx1"/>
                </a:solidFill>
              </a:rPr>
              <a:t>(Text Mining)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95B1398-EEBB-9D45-BEB4-ADF58C8CA8D4}"/>
              </a:ext>
            </a:extLst>
          </p:cNvPr>
          <p:cNvSpPr/>
          <p:nvPr/>
        </p:nvSpPr>
        <p:spPr>
          <a:xfrm>
            <a:off x="9705833" y="1963431"/>
            <a:ext cx="2992017" cy="97565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01719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5" b="1">
                <a:solidFill>
                  <a:schemeClr val="tx1"/>
                </a:solidFill>
              </a:rPr>
              <a:t>Business </a:t>
            </a:r>
            <a:br>
              <a:rPr lang="en-US" sz="2135" b="1">
                <a:solidFill>
                  <a:schemeClr val="tx1"/>
                </a:solidFill>
              </a:rPr>
            </a:br>
            <a:r>
              <a:rPr lang="en-US" sz="2135" b="1">
                <a:solidFill>
                  <a:schemeClr val="tx1"/>
                </a:solidFill>
              </a:rPr>
              <a:t>Statistics</a:t>
            </a:r>
          </a:p>
          <a:p>
            <a:pPr algn="ctr"/>
            <a:r>
              <a:rPr lang="en-US" sz="2135" b="1">
                <a:solidFill>
                  <a:schemeClr val="tx1"/>
                </a:solidFill>
              </a:rPr>
              <a:t>(Excel)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F20841B-4973-5C4D-9661-C7B5300BB6D1}"/>
              </a:ext>
            </a:extLst>
          </p:cNvPr>
          <p:cNvSpPr/>
          <p:nvPr/>
        </p:nvSpPr>
        <p:spPr>
          <a:xfrm>
            <a:off x="5878039" y="3588578"/>
            <a:ext cx="2992017" cy="97565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01719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5" b="1">
                <a:solidFill>
                  <a:schemeClr val="tx1"/>
                </a:solidFill>
              </a:rPr>
              <a:t>Capstone Planning:2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744435A-67ED-AF49-B85D-F2BF56CDE56C}"/>
              </a:ext>
            </a:extLst>
          </p:cNvPr>
          <p:cNvSpPr/>
          <p:nvPr/>
        </p:nvSpPr>
        <p:spPr>
          <a:xfrm>
            <a:off x="1742489" y="1860756"/>
            <a:ext cx="2992017" cy="97565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01719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sz="2135" b="1">
                <a:solidFill>
                  <a:schemeClr val="tx1"/>
                </a:solidFill>
              </a:rPr>
              <a:t>Python </a:t>
            </a:r>
          </a:p>
          <a:p>
            <a:pPr algn="ctr"/>
            <a:r>
              <a:rPr lang="en-US" altLang="en-US" sz="2135" b="1">
                <a:solidFill>
                  <a:schemeClr val="tx1"/>
                </a:solidFill>
              </a:rPr>
              <a:t>Programming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816271D-5E99-AD4C-B2BB-0EAD5EF9119C}"/>
              </a:ext>
            </a:extLst>
          </p:cNvPr>
          <p:cNvSpPr/>
          <p:nvPr/>
        </p:nvSpPr>
        <p:spPr>
          <a:xfrm>
            <a:off x="5702324" y="7969786"/>
            <a:ext cx="2987588" cy="97565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01719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sz="2135" b="1">
                <a:solidFill>
                  <a:schemeClr val="tx1"/>
                </a:solidFill>
              </a:rPr>
              <a:t>Decision</a:t>
            </a:r>
          </a:p>
          <a:p>
            <a:pPr algn="ctr"/>
            <a:r>
              <a:rPr lang="en-US" altLang="en-US" sz="2135" b="1">
                <a:solidFill>
                  <a:schemeClr val="tx1"/>
                </a:solidFill>
              </a:rPr>
              <a:t> Processes: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35668D4-F06F-6D47-AE53-885643539524}"/>
              </a:ext>
            </a:extLst>
          </p:cNvPr>
          <p:cNvSpPr/>
          <p:nvPr/>
        </p:nvSpPr>
        <p:spPr>
          <a:xfrm>
            <a:off x="5901404" y="4740929"/>
            <a:ext cx="2992017" cy="97565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01719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sz="2135" b="1">
                <a:solidFill>
                  <a:schemeClr val="tx1"/>
                </a:solidFill>
              </a:rPr>
              <a:t>Project Management:2</a:t>
            </a:r>
          </a:p>
          <a:p>
            <a:pPr algn="ctr"/>
            <a:r>
              <a:rPr lang="en-US" altLang="en-US" sz="2135" b="1">
                <a:solidFill>
                  <a:schemeClr val="tx1"/>
                </a:solidFill>
              </a:rPr>
              <a:t>(Crystal Ball)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8A026E8-843E-E54E-9B1F-15A5F795962F}"/>
              </a:ext>
            </a:extLst>
          </p:cNvPr>
          <p:cNvSpPr/>
          <p:nvPr/>
        </p:nvSpPr>
        <p:spPr>
          <a:xfrm>
            <a:off x="13343635" y="1946740"/>
            <a:ext cx="2992017" cy="97565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01719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5" b="1">
                <a:solidFill>
                  <a:schemeClr val="tx1"/>
                </a:solidFill>
              </a:rPr>
              <a:t>Business Databases</a:t>
            </a:r>
          </a:p>
          <a:p>
            <a:pPr algn="ctr"/>
            <a:r>
              <a:rPr lang="en-US" sz="2135" b="1">
                <a:solidFill>
                  <a:schemeClr val="tx1"/>
                </a:solidFill>
              </a:rPr>
              <a:t>(SQL Server, Visio)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806764B-0C09-5B4E-9E32-AF4AA4492E5E}"/>
              </a:ext>
            </a:extLst>
          </p:cNvPr>
          <p:cNvSpPr/>
          <p:nvPr/>
        </p:nvSpPr>
        <p:spPr>
          <a:xfrm>
            <a:off x="13286755" y="3685854"/>
            <a:ext cx="3267518" cy="130709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01719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5" b="1">
                <a:solidFill>
                  <a:schemeClr val="tx1"/>
                </a:solidFill>
              </a:rPr>
              <a:t>Data Warehousing</a:t>
            </a:r>
          </a:p>
          <a:p>
            <a:pPr algn="ctr"/>
            <a:r>
              <a:rPr lang="en-US" sz="2135" b="1">
                <a:solidFill>
                  <a:schemeClr val="tx1"/>
                </a:solidFill>
              </a:rPr>
              <a:t>(SQL Server: SSIS/AS, SSMS/RS, </a:t>
            </a:r>
            <a:br>
              <a:rPr lang="en-US" sz="2135" b="1">
                <a:solidFill>
                  <a:schemeClr val="tx1"/>
                </a:solidFill>
              </a:rPr>
            </a:br>
            <a:r>
              <a:rPr lang="en-US" sz="2135" b="1">
                <a:solidFill>
                  <a:schemeClr val="tx1"/>
                </a:solidFill>
              </a:rPr>
              <a:t>PowerPivot, </a:t>
            </a:r>
            <a:r>
              <a:rPr lang="en-US" sz="2135" b="1" err="1">
                <a:solidFill>
                  <a:schemeClr val="tx1"/>
                </a:solidFill>
              </a:rPr>
              <a:t>PowerBI</a:t>
            </a:r>
            <a:r>
              <a:rPr lang="en-US" sz="2135" b="1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0BD8CB2-49B8-DB4E-919F-9418980EDA09}"/>
              </a:ext>
            </a:extLst>
          </p:cNvPr>
          <p:cNvSpPr/>
          <p:nvPr/>
        </p:nvSpPr>
        <p:spPr>
          <a:xfrm>
            <a:off x="2213358" y="6385474"/>
            <a:ext cx="2992017" cy="97565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01719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5" b="1">
                <a:solidFill>
                  <a:schemeClr val="tx1"/>
                </a:solidFill>
              </a:rPr>
              <a:t>Data Mining and Visualization</a:t>
            </a:r>
          </a:p>
          <a:p>
            <a:pPr algn="ctr"/>
            <a:r>
              <a:rPr lang="en-US" sz="2135" b="1">
                <a:solidFill>
                  <a:schemeClr val="tx1"/>
                </a:solidFill>
              </a:rPr>
              <a:t>(Tableau)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0A5B446-46D0-3D40-A9A1-D2CF4A2D9719}"/>
              </a:ext>
            </a:extLst>
          </p:cNvPr>
          <p:cNvSpPr/>
          <p:nvPr/>
        </p:nvSpPr>
        <p:spPr>
          <a:xfrm>
            <a:off x="9642895" y="6218954"/>
            <a:ext cx="2992017" cy="97565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01719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5" b="1">
                <a:solidFill>
                  <a:schemeClr val="tx1"/>
                </a:solidFill>
              </a:rPr>
              <a:t>Predictive Analytics</a:t>
            </a:r>
          </a:p>
          <a:p>
            <a:pPr algn="ctr"/>
            <a:r>
              <a:rPr lang="en-US" sz="2135" b="1">
                <a:solidFill>
                  <a:schemeClr val="tx1"/>
                </a:solidFill>
              </a:rPr>
              <a:t>(SPSS Modeler, Python)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824B5A6-5DFA-8449-8E8B-C5821236A830}"/>
              </a:ext>
            </a:extLst>
          </p:cNvPr>
          <p:cNvSpPr/>
          <p:nvPr/>
        </p:nvSpPr>
        <p:spPr>
          <a:xfrm>
            <a:off x="5918451" y="1775157"/>
            <a:ext cx="2992017" cy="137152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01719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5" b="1">
                <a:solidFill>
                  <a:schemeClr val="tx1"/>
                </a:solidFill>
              </a:rPr>
              <a:t>Survey of Business Analytics</a:t>
            </a:r>
          </a:p>
          <a:p>
            <a:pPr algn="ctr"/>
            <a:r>
              <a:rPr lang="en-US" altLang="en-US" sz="2135" b="1">
                <a:solidFill>
                  <a:schemeClr val="tx1"/>
                </a:solidFill>
              </a:rPr>
              <a:t>(Tableau, Visio, </a:t>
            </a:r>
            <a:r>
              <a:rPr lang="en-US" altLang="en-US" sz="2135" b="1" err="1">
                <a:solidFill>
                  <a:schemeClr val="tx1"/>
                </a:solidFill>
              </a:rPr>
              <a:t>PowerBI</a:t>
            </a:r>
            <a:r>
              <a:rPr lang="en-US" altLang="en-US" sz="2135" b="1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637EE08-A880-EE4D-9E26-7CA560DC6504}"/>
              </a:ext>
            </a:extLst>
          </p:cNvPr>
          <p:cNvSpPr/>
          <p:nvPr/>
        </p:nvSpPr>
        <p:spPr>
          <a:xfrm>
            <a:off x="13577802" y="8088529"/>
            <a:ext cx="2992017" cy="97565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01719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5" b="1">
                <a:solidFill>
                  <a:schemeClr val="tx1"/>
                </a:solidFill>
              </a:rPr>
              <a:t>Capstone </a:t>
            </a:r>
          </a:p>
          <a:p>
            <a:pPr algn="ctr"/>
            <a:r>
              <a:rPr lang="en-US" sz="2135" b="1">
                <a:solidFill>
                  <a:schemeClr val="tx1"/>
                </a:solidFill>
              </a:rPr>
              <a:t>Project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6710F29-5346-B040-A2FE-B9B178E4672B}"/>
              </a:ext>
            </a:extLst>
          </p:cNvPr>
          <p:cNvSpPr/>
          <p:nvPr/>
        </p:nvSpPr>
        <p:spPr>
          <a:xfrm>
            <a:off x="2035867" y="4108222"/>
            <a:ext cx="2992017" cy="97565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01719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sz="2135" b="1">
                <a:solidFill>
                  <a:schemeClr val="tx1"/>
                </a:solidFill>
              </a:rPr>
              <a:t>Introduction to Business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AFC7AD8-50B1-3F4B-94B5-C13760A5CA2D}"/>
              </a:ext>
            </a:extLst>
          </p:cNvPr>
          <p:cNvSpPr/>
          <p:nvPr/>
        </p:nvSpPr>
        <p:spPr>
          <a:xfrm>
            <a:off x="9594802" y="7982616"/>
            <a:ext cx="2992017" cy="97565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01719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5" b="1" err="1">
                <a:solidFill>
                  <a:schemeClr val="tx1"/>
                </a:solidFill>
              </a:rPr>
              <a:t>Adv</a:t>
            </a:r>
            <a:r>
              <a:rPr lang="en-US" sz="2135" b="1">
                <a:solidFill>
                  <a:schemeClr val="tx1"/>
                </a:solidFill>
              </a:rPr>
              <a:t> Predictive Modeling with 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CED067-04A8-5348-B94C-F7C23DB6D91B}"/>
              </a:ext>
            </a:extLst>
          </p:cNvPr>
          <p:cNvSpPr txBox="1"/>
          <p:nvPr/>
        </p:nvSpPr>
        <p:spPr>
          <a:xfrm rot="16200000">
            <a:off x="1259661" y="4318078"/>
            <a:ext cx="1221264" cy="581330"/>
          </a:xfrm>
          <a:prstGeom prst="flowChartAlternateProcess">
            <a:avLst/>
          </a:prstGeom>
          <a:solidFill>
            <a:srgbClr val="9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2988">
                <a:solidFill>
                  <a:schemeClr val="bg1"/>
                </a:solidFill>
              </a:rPr>
              <a:t>4000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6E55E2-E893-4144-8ECB-825908F829F2}"/>
              </a:ext>
            </a:extLst>
          </p:cNvPr>
          <p:cNvSpPr txBox="1"/>
          <p:nvPr/>
        </p:nvSpPr>
        <p:spPr>
          <a:xfrm rot="16200000">
            <a:off x="4955579" y="8166950"/>
            <a:ext cx="1221264" cy="581330"/>
          </a:xfrm>
          <a:prstGeom prst="flowChartAlternateProcess">
            <a:avLst/>
          </a:prstGeom>
          <a:solidFill>
            <a:srgbClr val="9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2988">
                <a:solidFill>
                  <a:schemeClr val="bg1"/>
                </a:solidFill>
              </a:rPr>
              <a:t>4381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03812-1D7D-D84F-88AE-39A52ED7E340}"/>
              </a:ext>
            </a:extLst>
          </p:cNvPr>
          <p:cNvSpPr txBox="1"/>
          <p:nvPr/>
        </p:nvSpPr>
        <p:spPr>
          <a:xfrm rot="16200000">
            <a:off x="4976742" y="4817636"/>
            <a:ext cx="1221264" cy="581330"/>
          </a:xfrm>
          <a:prstGeom prst="flowChartAlternateProcess">
            <a:avLst/>
          </a:prstGeom>
          <a:solidFill>
            <a:srgbClr val="9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2988">
                <a:solidFill>
                  <a:schemeClr val="bg1"/>
                </a:solidFill>
              </a:rPr>
              <a:t>4281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C68778-CDAE-2040-8C80-7D8A53B4A386}"/>
              </a:ext>
            </a:extLst>
          </p:cNvPr>
          <p:cNvSpPr txBox="1"/>
          <p:nvPr/>
        </p:nvSpPr>
        <p:spPr>
          <a:xfrm rot="16200000">
            <a:off x="1268603" y="2090922"/>
            <a:ext cx="1221264" cy="581330"/>
          </a:xfrm>
          <a:prstGeom prst="flowChartAlternateProcess">
            <a:avLst/>
          </a:prstGeom>
          <a:solidFill>
            <a:srgbClr val="9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2988">
                <a:solidFill>
                  <a:schemeClr val="bg1"/>
                </a:solidFill>
              </a:rPr>
              <a:t>4120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F25B0-4DA3-CC4D-AC02-3453314F05DB}"/>
              </a:ext>
            </a:extLst>
          </p:cNvPr>
          <p:cNvSpPr txBox="1"/>
          <p:nvPr/>
        </p:nvSpPr>
        <p:spPr>
          <a:xfrm rot="16200000">
            <a:off x="8938899" y="6420943"/>
            <a:ext cx="1221264" cy="581330"/>
          </a:xfrm>
          <a:prstGeom prst="flowChartAlternateProcess">
            <a:avLst/>
          </a:prstGeom>
          <a:solidFill>
            <a:srgbClr val="9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2988">
                <a:solidFill>
                  <a:schemeClr val="bg1"/>
                </a:solidFill>
              </a:rPr>
              <a:t>4300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E65147-4674-9D45-AAAD-BA192901803A}"/>
              </a:ext>
            </a:extLst>
          </p:cNvPr>
          <p:cNvSpPr txBox="1"/>
          <p:nvPr/>
        </p:nvSpPr>
        <p:spPr>
          <a:xfrm rot="16200000">
            <a:off x="4965059" y="3762011"/>
            <a:ext cx="1221264" cy="581330"/>
          </a:xfrm>
          <a:prstGeom prst="flowChartAlternateProcess">
            <a:avLst/>
          </a:prstGeom>
          <a:solidFill>
            <a:srgbClr val="9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2988">
                <a:solidFill>
                  <a:schemeClr val="bg1"/>
                </a:solidFill>
              </a:rPr>
              <a:t>4200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582E1A-5B8D-8746-A3A2-CF8323DA9C98}"/>
              </a:ext>
            </a:extLst>
          </p:cNvPr>
          <p:cNvSpPr txBox="1"/>
          <p:nvPr/>
        </p:nvSpPr>
        <p:spPr>
          <a:xfrm rot="16200000">
            <a:off x="9066615" y="2232243"/>
            <a:ext cx="1221264" cy="581330"/>
          </a:xfrm>
          <a:prstGeom prst="flowChartAlternateProcess">
            <a:avLst/>
          </a:prstGeom>
          <a:solidFill>
            <a:srgbClr val="9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2988">
                <a:solidFill>
                  <a:schemeClr val="bg1"/>
                </a:solidFill>
              </a:rPr>
              <a:t>4610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D1DD32-5CF9-E149-B40B-982CE8B6DAE4}"/>
              </a:ext>
            </a:extLst>
          </p:cNvPr>
          <p:cNvSpPr txBox="1"/>
          <p:nvPr/>
        </p:nvSpPr>
        <p:spPr>
          <a:xfrm rot="16200000">
            <a:off x="1257666" y="6631787"/>
            <a:ext cx="1221264" cy="581330"/>
          </a:xfrm>
          <a:prstGeom prst="flowChartAlternateProcess">
            <a:avLst/>
          </a:prstGeom>
          <a:solidFill>
            <a:srgbClr val="9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2988">
                <a:solidFill>
                  <a:schemeClr val="bg1"/>
                </a:solidFill>
              </a:rPr>
              <a:t>4340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FB890F-4DE5-6147-91C0-08C7617C21E0}"/>
              </a:ext>
            </a:extLst>
          </p:cNvPr>
          <p:cNvSpPr txBox="1"/>
          <p:nvPr/>
        </p:nvSpPr>
        <p:spPr>
          <a:xfrm rot="16200000">
            <a:off x="5033463" y="6502443"/>
            <a:ext cx="1221264" cy="581330"/>
          </a:xfrm>
          <a:prstGeom prst="flowChartAlternateProcess">
            <a:avLst/>
          </a:prstGeom>
          <a:solidFill>
            <a:srgbClr val="9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2988">
                <a:solidFill>
                  <a:schemeClr val="bg1"/>
                </a:solidFill>
              </a:rPr>
              <a:t>4360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EA8CC4-98DF-4A46-B62B-814C9BDE51AD}"/>
              </a:ext>
            </a:extLst>
          </p:cNvPr>
          <p:cNvSpPr txBox="1"/>
          <p:nvPr/>
        </p:nvSpPr>
        <p:spPr>
          <a:xfrm rot="16200000">
            <a:off x="8861985" y="4137276"/>
            <a:ext cx="1221264" cy="581330"/>
          </a:xfrm>
          <a:prstGeom prst="flowChartAlternateProcess">
            <a:avLst/>
          </a:prstGeom>
          <a:solidFill>
            <a:srgbClr val="9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2988">
                <a:solidFill>
                  <a:schemeClr val="bg1"/>
                </a:solidFill>
              </a:rPr>
              <a:t>4590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FDA3EE-0E51-FA4B-A4BB-C389C2B7CD29}"/>
              </a:ext>
            </a:extLst>
          </p:cNvPr>
          <p:cNvSpPr txBox="1"/>
          <p:nvPr/>
        </p:nvSpPr>
        <p:spPr>
          <a:xfrm rot="16200000">
            <a:off x="9008316" y="8245123"/>
            <a:ext cx="1221264" cy="581330"/>
          </a:xfrm>
          <a:prstGeom prst="flowChartAlternateProcess">
            <a:avLst/>
          </a:prstGeom>
          <a:solidFill>
            <a:srgbClr val="9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2988">
                <a:solidFill>
                  <a:schemeClr val="bg1"/>
                </a:solidFill>
              </a:rPr>
              <a:t>4390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60FA62-E7C7-9643-8046-1EAB42EA1E5C}"/>
              </a:ext>
            </a:extLst>
          </p:cNvPr>
          <p:cNvSpPr txBox="1"/>
          <p:nvPr/>
        </p:nvSpPr>
        <p:spPr>
          <a:xfrm rot="16200000">
            <a:off x="12905224" y="8306114"/>
            <a:ext cx="1221264" cy="581330"/>
          </a:xfrm>
          <a:prstGeom prst="flowChartAlternateProcess">
            <a:avLst/>
          </a:prstGeom>
          <a:solidFill>
            <a:srgbClr val="9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2988">
                <a:solidFill>
                  <a:schemeClr val="bg1"/>
                </a:solidFill>
              </a:rPr>
              <a:t>4200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4A1A63-0A19-5E4D-A12D-D4D193A3CB4F}"/>
              </a:ext>
            </a:extLst>
          </p:cNvPr>
          <p:cNvSpPr txBox="1"/>
          <p:nvPr/>
        </p:nvSpPr>
        <p:spPr>
          <a:xfrm rot="16200000">
            <a:off x="5048568" y="2112434"/>
            <a:ext cx="1221264" cy="581330"/>
          </a:xfrm>
          <a:prstGeom prst="flowChartAlternateProcess">
            <a:avLst/>
          </a:prstGeom>
          <a:solidFill>
            <a:srgbClr val="9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2988">
                <a:solidFill>
                  <a:schemeClr val="bg1"/>
                </a:solidFill>
              </a:rPr>
              <a:t>4100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B7E875-866B-AD42-B7DF-C6DD97A9BF5C}"/>
              </a:ext>
            </a:extLst>
          </p:cNvPr>
          <p:cNvSpPr txBox="1"/>
          <p:nvPr/>
        </p:nvSpPr>
        <p:spPr>
          <a:xfrm rot="16200000">
            <a:off x="12505958" y="2149663"/>
            <a:ext cx="1221264" cy="581330"/>
          </a:xfrm>
          <a:prstGeom prst="flowChartAlternateProcess">
            <a:avLst/>
          </a:prstGeom>
          <a:solidFill>
            <a:srgbClr val="9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2988">
                <a:solidFill>
                  <a:schemeClr val="bg1"/>
                </a:solidFill>
              </a:rPr>
              <a:t>4140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94EC35-C91C-1F4D-8C2D-FF6C4D6F806E}"/>
              </a:ext>
            </a:extLst>
          </p:cNvPr>
          <p:cNvSpPr txBox="1"/>
          <p:nvPr/>
        </p:nvSpPr>
        <p:spPr>
          <a:xfrm rot="16200000">
            <a:off x="12549676" y="4069914"/>
            <a:ext cx="1221264" cy="581330"/>
          </a:xfrm>
          <a:prstGeom prst="flowChartAlternateProcess">
            <a:avLst/>
          </a:prstGeom>
          <a:solidFill>
            <a:srgbClr val="9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2988">
                <a:solidFill>
                  <a:schemeClr val="bg1"/>
                </a:solidFill>
              </a:rPr>
              <a:t>4240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6C58695-EEFC-8F4F-B149-0F493B72CD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835" y="1726243"/>
            <a:ext cx="759728" cy="51281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7E3D20B-C08D-614C-A8DC-5B2299A72B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7365" y="7555452"/>
            <a:ext cx="844618" cy="65446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C19A30A-2B1E-8142-8172-C4412076E9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6608" y="3650078"/>
            <a:ext cx="751618" cy="50734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A630FA3-3319-A64A-AAB8-3E6795927F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881" y="6623388"/>
            <a:ext cx="759728" cy="512815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FC0ACF2-70C3-8144-8B48-198CF6DB1684}"/>
              </a:ext>
            </a:extLst>
          </p:cNvPr>
          <p:cNvSpPr/>
          <p:nvPr/>
        </p:nvSpPr>
        <p:spPr>
          <a:xfrm>
            <a:off x="13577802" y="6080366"/>
            <a:ext cx="2992017" cy="130709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01719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5" b="1">
                <a:solidFill>
                  <a:schemeClr val="tx1"/>
                </a:solidFill>
              </a:rPr>
              <a:t>Big Data Platforms</a:t>
            </a:r>
          </a:p>
          <a:p>
            <a:pPr algn="ctr"/>
            <a:r>
              <a:rPr lang="en-US" sz="2135" b="1">
                <a:solidFill>
                  <a:schemeClr val="tx1"/>
                </a:solidFill>
              </a:rPr>
              <a:t>Hadoop, AWS,</a:t>
            </a:r>
            <a:br>
              <a:rPr lang="en-US" sz="2135" b="1">
                <a:solidFill>
                  <a:schemeClr val="tx1"/>
                </a:solidFill>
              </a:rPr>
            </a:br>
            <a:r>
              <a:rPr lang="en-US" sz="2135" b="1">
                <a:solidFill>
                  <a:schemeClr val="tx1"/>
                </a:solidFill>
              </a:rPr>
              <a:t> MS Azure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29B6B00-FE9D-A349-A246-537638FD147D}"/>
              </a:ext>
            </a:extLst>
          </p:cNvPr>
          <p:cNvSpPr txBox="1"/>
          <p:nvPr/>
        </p:nvSpPr>
        <p:spPr>
          <a:xfrm rot="16200000">
            <a:off x="12825176" y="6480791"/>
            <a:ext cx="1221264" cy="581330"/>
          </a:xfrm>
          <a:prstGeom prst="flowChartAlternateProcess">
            <a:avLst/>
          </a:prstGeom>
          <a:solidFill>
            <a:srgbClr val="9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2988">
                <a:solidFill>
                  <a:schemeClr val="bg1"/>
                </a:solidFill>
              </a:rPr>
              <a:t>4260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EFA013-0843-8549-AE6F-0A04C9458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473" y="54151"/>
            <a:ext cx="14960085" cy="1885820"/>
          </a:xfrm>
        </p:spPr>
        <p:txBody>
          <a:bodyPr/>
          <a:lstStyle/>
          <a:p>
            <a:r>
              <a:rPr lang="en-US" sz="6000">
                <a:latin typeface="Helvetica Neue"/>
              </a:rPr>
              <a:t>MS in Business Analytics</a:t>
            </a:r>
          </a:p>
        </p:txBody>
      </p:sp>
      <p:pic>
        <p:nvPicPr>
          <p:cNvPr id="51" name="Picture 4" descr="Version Control SQL Server and Azure DevOps – Database Joe">
            <a:extLst>
              <a:ext uri="{FF2B5EF4-FFF2-40B4-BE49-F238E27FC236}">
                <a16:creationId xmlns:a16="http://schemas.microsoft.com/office/drawing/2014/main" id="{898CEE5E-DCA3-1948-AAB4-DDF1BC458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2335" y="4167860"/>
            <a:ext cx="1126977" cy="63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Icon&#10;&#10;Description automatically generated">
            <a:extLst>
              <a:ext uri="{FF2B5EF4-FFF2-40B4-BE49-F238E27FC236}">
                <a16:creationId xmlns:a16="http://schemas.microsoft.com/office/drawing/2014/main" id="{3836E255-7291-F041-8349-E785CFCD25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47371" y="2500061"/>
            <a:ext cx="684884" cy="684884"/>
          </a:xfrm>
          <a:prstGeom prst="rect">
            <a:avLst/>
          </a:prstGeom>
        </p:spPr>
      </p:pic>
      <p:pic>
        <p:nvPicPr>
          <p:cNvPr id="52" name="Picture 4" descr="Icon&#10;&#10;Description automatically generated">
            <a:extLst>
              <a:ext uri="{FF2B5EF4-FFF2-40B4-BE49-F238E27FC236}">
                <a16:creationId xmlns:a16="http://schemas.microsoft.com/office/drawing/2014/main" id="{C0797A12-F3E6-DD4C-9FF4-37CB92A26F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55130" y="4438995"/>
            <a:ext cx="684884" cy="684884"/>
          </a:xfrm>
          <a:prstGeom prst="rect">
            <a:avLst/>
          </a:prstGeom>
        </p:spPr>
      </p:pic>
      <p:pic>
        <p:nvPicPr>
          <p:cNvPr id="54" name="Picture 4" descr="Version Control SQL Server and Azure DevOps – Database Joe">
            <a:extLst>
              <a:ext uri="{FF2B5EF4-FFF2-40B4-BE49-F238E27FC236}">
                <a16:creationId xmlns:a16="http://schemas.microsoft.com/office/drawing/2014/main" id="{55A2B523-5839-8245-84B9-7EEB1A2A3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4165" y="2231854"/>
            <a:ext cx="1132491" cy="63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A2BE9F1-ACA6-974A-9221-BA8C1F81C2C4}"/>
              </a:ext>
            </a:extLst>
          </p:cNvPr>
          <p:cNvSpPr txBox="1"/>
          <p:nvPr/>
        </p:nvSpPr>
        <p:spPr>
          <a:xfrm>
            <a:off x="41661" y="1963435"/>
            <a:ext cx="1544251" cy="552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88"/>
              <a:t>1. F/</a:t>
            </a:r>
            <a:r>
              <a:rPr lang="en-US" sz="2988" err="1"/>
              <a:t>Sp</a:t>
            </a:r>
            <a:endParaRPr lang="en-US" sz="2988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F795F4E-DD7E-1442-BEF1-93197FCC410D}"/>
              </a:ext>
            </a:extLst>
          </p:cNvPr>
          <p:cNvSpPr txBox="1"/>
          <p:nvPr/>
        </p:nvSpPr>
        <p:spPr>
          <a:xfrm>
            <a:off x="41661" y="4271705"/>
            <a:ext cx="1544251" cy="552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88"/>
              <a:t>2. W/</a:t>
            </a:r>
            <a:r>
              <a:rPr lang="en-US" sz="2988" err="1"/>
              <a:t>Su</a:t>
            </a:r>
            <a:endParaRPr lang="en-US" sz="2988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A33239D-5D4A-4C4B-94AE-55F621A36F26}"/>
              </a:ext>
            </a:extLst>
          </p:cNvPr>
          <p:cNvSpPr txBox="1"/>
          <p:nvPr/>
        </p:nvSpPr>
        <p:spPr>
          <a:xfrm>
            <a:off x="41661" y="8736799"/>
            <a:ext cx="1544251" cy="552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88"/>
              <a:t>4. W/</a:t>
            </a:r>
            <a:r>
              <a:rPr lang="en-US" sz="2988" err="1"/>
              <a:t>Su</a:t>
            </a:r>
            <a:endParaRPr lang="en-US" sz="2988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B46843B-D146-0043-ACA5-8BD13DE3D339}"/>
              </a:ext>
            </a:extLst>
          </p:cNvPr>
          <p:cNvSpPr txBox="1"/>
          <p:nvPr/>
        </p:nvSpPr>
        <p:spPr>
          <a:xfrm>
            <a:off x="41661" y="6686511"/>
            <a:ext cx="1544251" cy="552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88"/>
              <a:t>3. F/</a:t>
            </a:r>
            <a:r>
              <a:rPr lang="en-US" sz="2988" err="1"/>
              <a:t>Sp</a:t>
            </a:r>
            <a:endParaRPr lang="en-US" sz="2988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BBEEE80-295D-C943-83BC-D620BB5949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184" y="6004992"/>
            <a:ext cx="759728" cy="5128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D9BD532-A347-F1D9-91B5-151D7F2B8C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838" y="5911425"/>
            <a:ext cx="844618" cy="65446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F75A64C-4A7F-780E-EEAF-E4EAAC491D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82296" y="3504178"/>
            <a:ext cx="505897" cy="48782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EE3B698-0E28-71E6-38EE-822BFD431A16}"/>
              </a:ext>
            </a:extLst>
          </p:cNvPr>
          <p:cNvSpPr txBox="1"/>
          <p:nvPr/>
        </p:nvSpPr>
        <p:spPr>
          <a:xfrm>
            <a:off x="10808455" y="362900"/>
            <a:ext cx="48395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Classes added since 2013– Python, Intro to Business, </a:t>
            </a:r>
          </a:p>
          <a:p>
            <a:r>
              <a:rPr lang="en-US"/>
              <a:t>Complex Data Analytics (Text Mining), Big Data Platforms</a:t>
            </a:r>
          </a:p>
        </p:txBody>
      </p:sp>
    </p:spTree>
    <p:extLst>
      <p:ext uri="{BB962C8B-B14F-4D97-AF65-F5344CB8AC3E}">
        <p14:creationId xmlns:p14="http://schemas.microsoft.com/office/powerpoint/2010/main" val="1115079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405F2-1994-811A-29E9-0DB2BFEE2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>
                <a:latin typeface="Helvetica Neue"/>
              </a:rPr>
              <a:t>How Do We Tell if Students are Satisfied</a:t>
            </a:r>
            <a:endParaRPr lang="en-US" sz="6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A2469-9375-26E9-FBA3-6402C5F22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542" y="2595613"/>
            <a:ext cx="6416923" cy="5867400"/>
          </a:xfrm>
        </p:spPr>
        <p:txBody>
          <a:bodyPr/>
          <a:lstStyle/>
          <a:p>
            <a:pPr marL="434975" indent="-434975"/>
            <a:r>
              <a:rPr lang="en-US" sz="5400">
                <a:latin typeface="Helvetica Neue"/>
              </a:rPr>
              <a:t>Graduate surveys</a:t>
            </a:r>
          </a:p>
          <a:p>
            <a:pPr marL="434975" indent="-434975"/>
            <a:r>
              <a:rPr lang="en-US" sz="5400">
                <a:latin typeface="Helvetica Neue"/>
              </a:rPr>
              <a:t>Listening Sessions</a:t>
            </a:r>
          </a:p>
          <a:p>
            <a:pPr marL="434975" indent="-434975"/>
            <a:r>
              <a:rPr lang="en-US" sz="5400">
                <a:latin typeface="Helvetica Neue"/>
              </a:rPr>
              <a:t>Salary and outcome data</a:t>
            </a:r>
          </a:p>
          <a:p>
            <a:pPr marL="434975" indent="-434975"/>
            <a:r>
              <a:rPr lang="en-US" sz="5400">
                <a:latin typeface="Helvetica Neue"/>
              </a:rPr>
              <a:t>But what do fresh grads know?</a:t>
            </a:r>
            <a:endParaRPr lang="en-US" sz="5400"/>
          </a:p>
        </p:txBody>
      </p:sp>
      <p:pic>
        <p:nvPicPr>
          <p:cNvPr id="4" name="Picture 3" descr="17 | September | 2016 | Business Talent Solutions">
            <a:extLst>
              <a:ext uri="{FF2B5EF4-FFF2-40B4-BE49-F238E27FC236}">
                <a16:creationId xmlns:a16="http://schemas.microsoft.com/office/drawing/2014/main" id="{3CD39F8C-92B5-0140-1B6E-5C9D455A3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284" y="1899301"/>
            <a:ext cx="8393602" cy="522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77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4B341-E933-BB17-7DA2-FA7A50B70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>
                <a:latin typeface="Helvetica Neue"/>
              </a:rPr>
              <a:t>Hiring Outcomes 2022</a:t>
            </a:r>
            <a:endParaRPr lang="en-US" sz="6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A173F-E6C4-C8F9-E311-CD6B432C8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34975" indent="-434975"/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434975" indent="-434975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EB2E56-9DFC-AE76-903F-62022A95F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5274" y="3211051"/>
            <a:ext cx="8651285" cy="44259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5313AA-9ED0-4422-D49A-83BF41B0C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62" y="3214599"/>
            <a:ext cx="8411572" cy="441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51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92D39-29D4-ED85-0E4C-9270C97F4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>
                <a:latin typeface="Helvetica Neue"/>
              </a:rPr>
              <a:t>BSBA Exit Survey (First Jobs)</a:t>
            </a:r>
            <a:endParaRPr lang="en-US" sz="6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E64E5D-971D-A3E7-2CAE-7BE4C6016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597" y="1688614"/>
            <a:ext cx="10972949" cy="790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08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7FDFB-B259-887E-BA14-2A5A8B4B9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>
                <a:latin typeface="Helvetica Neue"/>
              </a:rPr>
              <a:t>What Else Could We Want to Know?</a:t>
            </a:r>
            <a:endParaRPr lang="en-US" sz="6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39E22-BA82-A93B-D209-08CBCF1E1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34975" indent="-434975"/>
            <a:r>
              <a:rPr lang="en-US" sz="5400">
                <a:latin typeface="Helvetica Neue"/>
              </a:rPr>
              <a:t>Are students getting and keeping the jobs we think they are?</a:t>
            </a:r>
          </a:p>
          <a:p>
            <a:pPr marL="434975" indent="-434975"/>
            <a:r>
              <a:rPr lang="en-US" sz="5400">
                <a:latin typeface="Helvetica Neue"/>
              </a:rPr>
              <a:t>Do the students feel well prepared?</a:t>
            </a:r>
          </a:p>
          <a:p>
            <a:pPr marL="434975" indent="-434975"/>
            <a:r>
              <a:rPr lang="en-US" sz="5400">
                <a:latin typeface="Helvetica Neue"/>
              </a:rPr>
              <a:t>Are they well prepared because of the curricular choices we have made?</a:t>
            </a:r>
          </a:p>
          <a:p>
            <a:pPr marL="434975" indent="-434975"/>
            <a:r>
              <a:rPr lang="en-US" sz="5400">
                <a:latin typeface="Helvetica Neue"/>
              </a:rPr>
              <a:t>Are there things we could change?</a:t>
            </a:r>
            <a:endParaRPr lang="en-US" sz="5400"/>
          </a:p>
        </p:txBody>
      </p:sp>
    </p:spTree>
    <p:extLst>
      <p:ext uri="{BB962C8B-B14F-4D97-AF65-F5344CB8AC3E}">
        <p14:creationId xmlns:p14="http://schemas.microsoft.com/office/powerpoint/2010/main" val="10436308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OWBARVISIBLE" val="True"/>
  <p:tag name="CSVFORMAT" val="0"/>
  <p:tag name="COUNTDOWNSTYLE" val="2"/>
  <p:tag name="COUNTDOWNSECONDS" val="5"/>
  <p:tag name="BACKUPSESSIONS" val="True"/>
  <p:tag name="REVIEWONLY" val="False"/>
  <p:tag name="RACEENDPOINTS" val="100"/>
  <p:tag name="PARTICIPANTSINLEADERBOARD" val="5"/>
  <p:tag name="BUBBLESIZEVISIBLE" val="True"/>
  <p:tag name="CUSTOMGRIDBACKCOLOR" val="-2830136"/>
  <p:tag name="CUSTOMCELLBACKCOLOR3" val="-268652"/>
  <p:tag name="DISPLAYDEVICENUMBER" val="True"/>
  <p:tag name="AUTOSIZEGRID" val="True"/>
  <p:tag name="POLLINGCYCLE" val="2"/>
  <p:tag name="INCLUDENONRESPONDERS" val="False"/>
  <p:tag name="CORRECTPOINTVALUE" val="1"/>
  <p:tag name="ZEROBASED" val="False"/>
  <p:tag name="FIBDISPLAYRESULTS" val="True"/>
  <p:tag name="PRRESPONSE1" val="10"/>
  <p:tag name="PRRESPONSE5" val="6"/>
  <p:tag name="PRRESPONSE9" val="2"/>
  <p:tag name="USESECONDARYMONITOR" val="True"/>
  <p:tag name="ANSWERNOWTEXT" val="Answer Now"/>
  <p:tag name="INPUTSOURCE" val="1"/>
  <p:tag name="CHARTVALUEFORMAT" val="0%"/>
  <p:tag name="STDCHART" val="1"/>
  <p:tag name="TEAMSINLEADERBOARD" val="5"/>
  <p:tag name="BUBBLEGROUPING" val="3"/>
  <p:tag name="CUSTOMCELLBACKCOLOR2" val="-13395457"/>
  <p:tag name="DISPLAYDEVICEID" val="True"/>
  <p:tag name="GRIDPOSITION" val="1"/>
  <p:tag name="RESETCHARTS" val="True"/>
  <p:tag name="INCORRECTPOINTVALUE" val="0"/>
  <p:tag name="CHARTSCALE" val="True"/>
  <p:tag name="FIBDISPLAYKEYWORDS" val="True"/>
  <p:tag name="PRRESPONSE6" val="5"/>
  <p:tag name="SHOWFLASHWARNING" val="True"/>
  <p:tag name="EXPANDSHOWBAR" val="True"/>
  <p:tag name="RESPCOUNTERSTYLE" val="-1"/>
  <p:tag name="ALLOWDUPLICATES" val="False"/>
  <p:tag name="AUTOUPDATEALIASES" val="True"/>
  <p:tag name="MAXRESPONDERS" val="5"/>
  <p:tag name="CUSTOMCELLFORECOLOR" val="-16777216"/>
  <p:tag name="DISPLAYNAME" val="True"/>
  <p:tag name="GRIDFONTSIZE" val="12"/>
  <p:tag name="INCLUDEPPT" val="True"/>
  <p:tag name="AUTOADJUSTPARTRANGE" val="True"/>
  <p:tag name="PRRESPONSE2" val="9"/>
  <p:tag name="PRRESPONSE8" val="3"/>
  <p:tag name="POWERPOINTVERSION" val="14.0"/>
  <p:tag name="RESPCOUNTERFORMAT" val="0"/>
  <p:tag name="AUTOADVANCE" val="False"/>
  <p:tag name="SKIPREMAININGRACESLIDES" val="True"/>
  <p:tag name="CUSTOMCELLBACKCOLOR1" val="-657956"/>
  <p:tag name="GRIDROTATIONINTERVAL" val="2"/>
  <p:tag name="MULTIRESPDIVISOR" val="1"/>
  <p:tag name="ADVANCEDSETTINGSVIEW" val="False"/>
  <p:tag name="PRRESPONSE4" val="7"/>
  <p:tag name="TPVERSION" val="2008"/>
  <p:tag name="RESPTABLESTYLE" val="-1"/>
  <p:tag name="RACERSMAXDISPLAYED" val="5"/>
  <p:tag name="DEFAULTNUMTEAMS" val="5"/>
  <p:tag name="GRIDSIZE" val="{Width=800, Height=600}"/>
  <p:tag name="REALTIMEBACKUP" val="False"/>
  <p:tag name="PRRESPONSE3" val="8"/>
  <p:tag name="SAVECSVWITHSESSION" val="True"/>
  <p:tag name="BACKUPMAINTENANCE" val="7"/>
  <p:tag name="BUBBLEVALUEFORMAT" val="0.0"/>
  <p:tag name="CHARTCOLORS" val="0"/>
  <p:tag name="FIBNUMRESULTS" val="5"/>
  <p:tag name="ALWAYSOPENPOLL" val="False"/>
  <p:tag name="ROTATIONINTERVAL" val="2"/>
  <p:tag name="USESCHEMECOLORS" val="True"/>
  <p:tag name="REALTIMEBACKUPPATH" val="(None)"/>
  <p:tag name="BULLETTYPE" val="3"/>
  <p:tag name="BUBBLENAMEVISIBLE" val="True"/>
  <p:tag name="ALLOWUSERFEEDBACK" val="True"/>
  <p:tag name="ANSWERNOWSTYLE" val="-1"/>
  <p:tag name="GRIDOPACITY" val="90"/>
  <p:tag name="PRRESPONSE10" val="1"/>
  <p:tag name="CHARTLABELS" val="1"/>
  <p:tag name="RACEANIMATIONSPEED" val="3"/>
  <p:tag name="NUMRESPONSES" val="1"/>
  <p:tag name="CUSTOMCELLBACKCOLOR4" val="-8355712"/>
  <p:tag name="PRRESPONSE7" val="4"/>
  <p:tag name="FIBINCLUDEOTHER" val="True"/>
  <p:tag name="DELIMITERS" val="3.1"/>
  <p:tag name="TASKPANEKEY" val="3fbbbc79-081e-4f43-a1a4-4ca21d2ba4e3"/>
  <p:tag name="TPFULLVERSION" val="4.3.2.1178"/>
</p:tagLst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1825</Words>
  <Application>Microsoft Macintosh PowerPoint</Application>
  <PresentationFormat>Custom</PresentationFormat>
  <Paragraphs>295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Helvetica</vt:lpstr>
      <vt:lpstr>Helvetica Neue</vt:lpstr>
      <vt:lpstr>Times</vt:lpstr>
      <vt:lpstr>Times New Roman</vt:lpstr>
      <vt:lpstr>Blank Presentation</vt:lpstr>
      <vt:lpstr>DASI: Business Analytics Alumni Survey</vt:lpstr>
      <vt:lpstr>Motivation</vt:lpstr>
      <vt:lpstr>History</vt:lpstr>
      <vt:lpstr>BSBA in Business Analytics</vt:lpstr>
      <vt:lpstr>MS in Business Analytics</vt:lpstr>
      <vt:lpstr>How Do We Tell if Students are Satisfied</vt:lpstr>
      <vt:lpstr>Hiring Outcomes 2022</vt:lpstr>
      <vt:lpstr>BSBA Exit Survey (First Jobs)</vt:lpstr>
      <vt:lpstr>What Else Could We Want to Know?</vt:lpstr>
      <vt:lpstr>Survey Work</vt:lpstr>
      <vt:lpstr>What is in the survey</vt:lpstr>
      <vt:lpstr>How did we get Respondents</vt:lpstr>
      <vt:lpstr>Responses</vt:lpstr>
      <vt:lpstr>What did the students say</vt:lpstr>
      <vt:lpstr>Job Titles</vt:lpstr>
      <vt:lpstr>Job Titles/Industries</vt:lpstr>
      <vt:lpstr>LinkedIn Pages of MSBA Alumni </vt:lpstr>
      <vt:lpstr>Current Job Category</vt:lpstr>
      <vt:lpstr>Useful Skills and Software</vt:lpstr>
      <vt:lpstr>Top Skills/Software for Undergrads and Grads</vt:lpstr>
      <vt:lpstr>Used Weekly In the Last 6 Months – Top </vt:lpstr>
      <vt:lpstr>Used Weekly In the Last 6 Months – Bottom </vt:lpstr>
      <vt:lpstr>Changes Requested - Combined</vt:lpstr>
      <vt:lpstr>Take Aways</vt:lpstr>
      <vt:lpstr>Stoney@du.edu KKeeling@du.edu </vt:lpstr>
    </vt:vector>
  </TitlesOfParts>
  <Company>University of Denver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University of Denver | Daniels College of Business</dc:creator>
  <cp:lastModifiedBy>Kellie Keeling</cp:lastModifiedBy>
  <cp:revision>3</cp:revision>
  <cp:lastPrinted>2020-11-21T20:38:18Z</cp:lastPrinted>
  <dcterms:created xsi:type="dcterms:W3CDTF">2007-12-17T22:49:37Z</dcterms:created>
  <dcterms:modified xsi:type="dcterms:W3CDTF">2023-11-20T14:36:49Z</dcterms:modified>
</cp:coreProperties>
</file>